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5"/>
  </p:notesMasterIdLst>
  <p:sldIdLst>
    <p:sldId id="256" r:id="rId3"/>
    <p:sldId id="266" r:id="rId4"/>
    <p:sldId id="312" r:id="rId5"/>
    <p:sldId id="258" r:id="rId6"/>
    <p:sldId id="306" r:id="rId7"/>
    <p:sldId id="260" r:id="rId8"/>
    <p:sldId id="309" r:id="rId9"/>
    <p:sldId id="310" r:id="rId10"/>
    <p:sldId id="311" r:id="rId11"/>
    <p:sldId id="313" r:id="rId12"/>
    <p:sldId id="262" r:id="rId13"/>
    <p:sldId id="263" r:id="rId14"/>
    <p:sldId id="307" r:id="rId15"/>
    <p:sldId id="259" r:id="rId16"/>
    <p:sldId id="261" r:id="rId17"/>
    <p:sldId id="264" r:id="rId18"/>
    <p:sldId id="314" r:id="rId19"/>
    <p:sldId id="316" r:id="rId20"/>
    <p:sldId id="317" r:id="rId21"/>
    <p:sldId id="318" r:id="rId22"/>
    <p:sldId id="319" r:id="rId23"/>
    <p:sldId id="267" r:id="rId2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Montserrat ExtraLight" panose="00000300000000000000" pitchFamily="2" charset="0"/>
      <p:regular r:id="rId30"/>
      <p:italic r:id="rId31"/>
    </p:embeddedFont>
    <p:embeddedFont>
      <p:font typeface="Montserrat Medium" panose="000006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128290-FF43-C9C3-C2B9-9C1F885E71E8}" v="10" dt="2024-11-30T12:04:41.371"/>
  </p1510:revLst>
</p1510:revInfo>
</file>

<file path=ppt/tableStyles.xml><?xml version="1.0" encoding="utf-8"?>
<a:tblStyleLst xmlns:a="http://schemas.openxmlformats.org/drawingml/2006/main" def="{9097D82B-2754-4E50-A904-A421CC6366B3}">
  <a:tblStyle styleId="{9097D82B-2754-4E50-A904-A421CC6366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350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014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240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687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957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546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050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852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76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764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85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5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6">
            <a:extLst>
              <a:ext uri="{FF2B5EF4-FFF2-40B4-BE49-F238E27FC236}">
                <a16:creationId xmlns:a16="http://schemas.microsoft.com/office/drawing/2014/main" id="{82F3FF2D-AAAC-9345-C8B7-06BE0D77D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9164" y="1403448"/>
            <a:ext cx="4792200" cy="644700"/>
          </a:xfrm>
        </p:spPr>
        <p:txBody>
          <a:bodyPr/>
          <a:lstStyle/>
          <a:p>
            <a:r>
              <a:rPr lang="sr-Latn-RS" sz="5400" err="1"/>
              <a:t>NextJS</a:t>
            </a:r>
            <a:endParaRPr lang="sr-Latn-RS" sz="5400"/>
          </a:p>
        </p:txBody>
      </p:sp>
      <p:sp>
        <p:nvSpPr>
          <p:cNvPr id="9" name="Podnaslov 8">
            <a:extLst>
              <a:ext uri="{FF2B5EF4-FFF2-40B4-BE49-F238E27FC236}">
                <a16:creationId xmlns:a16="http://schemas.microsoft.com/office/drawing/2014/main" id="{AB4E71D1-313C-A587-2323-F2B674DFC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358" y="3561775"/>
            <a:ext cx="5055600" cy="464700"/>
          </a:xfrm>
        </p:spPr>
        <p:txBody>
          <a:bodyPr/>
          <a:lstStyle/>
          <a:p>
            <a:r>
              <a:rPr lang="sr-Latn-RS" dirty="0"/>
              <a:t>Andrea Popović 1475</a:t>
            </a:r>
          </a:p>
        </p:txBody>
      </p:sp>
      <p:sp>
        <p:nvSpPr>
          <p:cNvPr id="16" name="Okvir za tekst 15">
            <a:extLst>
              <a:ext uri="{FF2B5EF4-FFF2-40B4-BE49-F238E27FC236}">
                <a16:creationId xmlns:a16="http://schemas.microsoft.com/office/drawing/2014/main" id="{52BBC4B1-25A9-4A9B-6267-7878717EF6F0}"/>
              </a:ext>
            </a:extLst>
          </p:cNvPr>
          <p:cNvSpPr txBox="1"/>
          <p:nvPr/>
        </p:nvSpPr>
        <p:spPr>
          <a:xfrm>
            <a:off x="2060506" y="2113308"/>
            <a:ext cx="477140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err="1">
                <a:solidFill>
                  <a:srgbClr val="FFFFFF"/>
                </a:solidFill>
                <a:latin typeface="Montserrat ExtraLight"/>
              </a:rPr>
              <a:t>Upotreba</a:t>
            </a:r>
            <a:r>
              <a:rPr lang="en-US" sz="2200" dirty="0">
                <a:solidFill>
                  <a:srgbClr val="FFFFFF"/>
                </a:solidFill>
                <a:latin typeface="Montserrat ExtraLigh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 ExtraLight"/>
              </a:rPr>
              <a:t>NextJS</a:t>
            </a:r>
            <a:r>
              <a:rPr lang="en-US" sz="2200">
                <a:solidFill>
                  <a:srgbClr val="FFFFFF"/>
                </a:solidFill>
                <a:latin typeface="Montserrat ExtraLight"/>
              </a:rPr>
              <a:t>-a za </a:t>
            </a:r>
            <a:r>
              <a:rPr lang="en-US" sz="2200" err="1">
                <a:solidFill>
                  <a:srgbClr val="FFFFFF"/>
                </a:solidFill>
                <a:latin typeface="Montserrat ExtraLight"/>
              </a:rPr>
              <a:t>kreiranje</a:t>
            </a:r>
            <a:r>
              <a:rPr lang="en-US" sz="2200" dirty="0">
                <a:solidFill>
                  <a:srgbClr val="FFFFFF"/>
                </a:solidFill>
                <a:latin typeface="Montserrat ExtraLight"/>
              </a:rPr>
              <a:t> </a:t>
            </a:r>
            <a:r>
              <a:rPr lang="en-US" sz="2200" err="1">
                <a:solidFill>
                  <a:srgbClr val="FFFFFF"/>
                </a:solidFill>
                <a:latin typeface="Montserrat ExtraLight"/>
              </a:rPr>
              <a:t>modernih</a:t>
            </a:r>
            <a:r>
              <a:rPr lang="en-US" sz="2200">
                <a:solidFill>
                  <a:srgbClr val="FFFFFF"/>
                </a:solidFill>
                <a:latin typeface="Montserrat ExtraLight"/>
              </a:rPr>
              <a:t> full-stack </a:t>
            </a:r>
            <a:r>
              <a:rPr lang="en-US" sz="2200" err="1">
                <a:solidFill>
                  <a:srgbClr val="FFFFFF"/>
                </a:solidFill>
                <a:latin typeface="Montserrat ExtraLight"/>
              </a:rPr>
              <a:t>aplikacija</a:t>
            </a:r>
            <a:r>
              <a:rPr lang="en-US" sz="2200">
                <a:latin typeface="Montserrat ExtraLight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106077" y="97293"/>
            <a:ext cx="534361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 err="1"/>
              <a:t>Rutiranje</a:t>
            </a:r>
            <a:r>
              <a:rPr lang="en" sz="2400" dirty="0"/>
              <a:t> - </a:t>
            </a:r>
            <a:r>
              <a:rPr lang="en" sz="1800" dirty="0"/>
              <a:t>error.js</a:t>
            </a:r>
            <a:endParaRPr lang="sr-Latn-RS" sz="1800" dirty="0"/>
          </a:p>
        </p:txBody>
      </p:sp>
      <p:pic>
        <p:nvPicPr>
          <p:cNvPr id="3" name="Slika 2" descr="Slika na kojoj se nalazi tekst, snimak ekrana, softver, Font&#10;&#10;Opis je automatski generisan">
            <a:extLst>
              <a:ext uri="{FF2B5EF4-FFF2-40B4-BE49-F238E27FC236}">
                <a16:creationId xmlns:a16="http://schemas.microsoft.com/office/drawing/2014/main" id="{F621CE4D-8B47-2E9D-3E40-F237EAB6F6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34" t="-1187" r="30465" b="359"/>
          <a:stretch/>
        </p:blipFill>
        <p:spPr>
          <a:xfrm>
            <a:off x="326572" y="1286837"/>
            <a:ext cx="2415271" cy="2393719"/>
          </a:xfrm>
          <a:prstGeom prst="rect">
            <a:avLst/>
          </a:prstGeom>
        </p:spPr>
      </p:pic>
      <p:pic>
        <p:nvPicPr>
          <p:cNvPr id="4" name="Slika 3" descr="Slika na kojoj se nalazi tekst, snimak ekrana, softver, ekran&#10;&#10;Opis je automatski generisan">
            <a:extLst>
              <a:ext uri="{FF2B5EF4-FFF2-40B4-BE49-F238E27FC236}">
                <a16:creationId xmlns:a16="http://schemas.microsoft.com/office/drawing/2014/main" id="{6BADD2CB-F6B6-562C-DF3F-AA76CCA7F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14" y="806424"/>
            <a:ext cx="4572000" cy="2371493"/>
          </a:xfrm>
          <a:prstGeom prst="rect">
            <a:avLst/>
          </a:prstGeom>
        </p:spPr>
      </p:pic>
      <p:pic>
        <p:nvPicPr>
          <p:cNvPr id="5" name="Slika 4" descr="Slika na kojoj se nalazi tekst, snimak ekrana, Font, grafički dizajn&#10;&#10;Opis je automatski generisan">
            <a:extLst>
              <a:ext uri="{FF2B5EF4-FFF2-40B4-BE49-F238E27FC236}">
                <a16:creationId xmlns:a16="http://schemas.microsoft.com/office/drawing/2014/main" id="{EF71063F-A272-B778-3B39-1B7D235DAE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" r="-89" b="44101"/>
          <a:stretch/>
        </p:blipFill>
        <p:spPr>
          <a:xfrm>
            <a:off x="3265713" y="3231897"/>
            <a:ext cx="4573977" cy="17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8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1628" y="870"/>
            <a:ext cx="4629300" cy="553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Renderovanje</a:t>
            </a:r>
            <a:endParaRPr lang="sr-Latn-RS" dirty="0" err="1"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121628" y="1087775"/>
            <a:ext cx="6996345" cy="2176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" dirty="0"/>
              <a:t>Next.js </a:t>
            </a:r>
            <a:r>
              <a:rPr lang="en" err="1"/>
              <a:t>nudi</a:t>
            </a:r>
            <a:r>
              <a:rPr lang="en" dirty="0"/>
              <a:t> </a:t>
            </a:r>
            <a:r>
              <a:rPr lang="en" err="1"/>
              <a:t>nekoliko</a:t>
            </a:r>
            <a:r>
              <a:rPr lang="en" dirty="0"/>
              <a:t> </a:t>
            </a:r>
            <a:r>
              <a:rPr lang="en" err="1"/>
              <a:t>strategija</a:t>
            </a:r>
            <a:r>
              <a:rPr lang="en" dirty="0"/>
              <a:t> za </a:t>
            </a:r>
            <a:r>
              <a:rPr lang="en" err="1"/>
              <a:t>renderovanje</a:t>
            </a:r>
            <a:r>
              <a:rPr lang="en" dirty="0"/>
              <a:t> </a:t>
            </a:r>
            <a:r>
              <a:rPr lang="en" err="1"/>
              <a:t>komponenti</a:t>
            </a:r>
            <a:r>
              <a:rPr lang="en" dirty="0"/>
              <a:t>, </a:t>
            </a:r>
            <a:r>
              <a:rPr lang="en" err="1"/>
              <a:t>omogućavajući</a:t>
            </a:r>
            <a:r>
              <a:rPr lang="en" dirty="0"/>
              <a:t> </a:t>
            </a:r>
            <a:r>
              <a:rPr lang="en" err="1"/>
              <a:t>fleksibilnost</a:t>
            </a:r>
            <a:r>
              <a:rPr lang="en" dirty="0"/>
              <a:t> u </a:t>
            </a:r>
            <a:r>
              <a:rPr lang="en" err="1"/>
              <a:t>načinu</a:t>
            </a:r>
            <a:r>
              <a:rPr lang="en" dirty="0"/>
              <a:t> </a:t>
            </a:r>
            <a:r>
              <a:rPr lang="en" err="1"/>
              <a:t>na</a:t>
            </a:r>
            <a:r>
              <a:rPr lang="en" dirty="0"/>
              <a:t> koji se </a:t>
            </a:r>
            <a:r>
              <a:rPr lang="en" err="1"/>
              <a:t>stranice</a:t>
            </a:r>
            <a:r>
              <a:rPr lang="en" dirty="0"/>
              <a:t> </a:t>
            </a:r>
            <a:r>
              <a:rPr lang="en" err="1"/>
              <a:t>ili</a:t>
            </a:r>
            <a:r>
              <a:rPr lang="en" dirty="0"/>
              <a:t> </a:t>
            </a:r>
            <a:r>
              <a:rPr lang="en" err="1"/>
              <a:t>komponente</a:t>
            </a:r>
            <a:r>
              <a:rPr lang="en" dirty="0"/>
              <a:t> </a:t>
            </a:r>
            <a:r>
              <a:rPr lang="en" err="1"/>
              <a:t>generišu</a:t>
            </a:r>
            <a:r>
              <a:rPr lang="en" dirty="0"/>
              <a:t> </a:t>
            </a:r>
            <a:r>
              <a:rPr lang="en" err="1"/>
              <a:t>i</a:t>
            </a:r>
            <a:r>
              <a:rPr lang="en" dirty="0"/>
              <a:t> </a:t>
            </a:r>
            <a:r>
              <a:rPr lang="en" err="1"/>
              <a:t>prikazuju</a:t>
            </a:r>
            <a:r>
              <a:rPr lang="en" dirty="0"/>
              <a:t>. Ove </a:t>
            </a:r>
            <a:r>
              <a:rPr lang="en" err="1"/>
              <a:t>strategije</a:t>
            </a:r>
            <a:r>
              <a:rPr lang="en" dirty="0"/>
              <a:t> </a:t>
            </a:r>
            <a:r>
              <a:rPr lang="en" err="1"/>
              <a:t>su</a:t>
            </a:r>
            <a:r>
              <a:rPr lang="en" dirty="0"/>
              <a:t> </a:t>
            </a:r>
            <a:r>
              <a:rPr lang="en" err="1"/>
              <a:t>ključne</a:t>
            </a:r>
            <a:r>
              <a:rPr lang="en" dirty="0"/>
              <a:t> za </a:t>
            </a:r>
            <a:r>
              <a:rPr lang="en" err="1"/>
              <a:t>postizanje</a:t>
            </a:r>
            <a:r>
              <a:rPr lang="en" dirty="0"/>
              <a:t> </a:t>
            </a:r>
            <a:r>
              <a:rPr lang="en" err="1"/>
              <a:t>balansa</a:t>
            </a:r>
            <a:r>
              <a:rPr lang="en" dirty="0"/>
              <a:t> </a:t>
            </a:r>
            <a:r>
              <a:rPr lang="en" err="1"/>
              <a:t>između</a:t>
            </a:r>
            <a:r>
              <a:rPr lang="en" dirty="0"/>
              <a:t> </a:t>
            </a:r>
            <a:r>
              <a:rPr lang="en" err="1"/>
              <a:t>performansi</a:t>
            </a:r>
            <a:r>
              <a:rPr lang="en" dirty="0"/>
              <a:t>, SEO </a:t>
            </a:r>
            <a:r>
              <a:rPr lang="en" err="1"/>
              <a:t>optimizacije</a:t>
            </a:r>
            <a:r>
              <a:rPr lang="en" dirty="0"/>
              <a:t> </a:t>
            </a:r>
            <a:r>
              <a:rPr lang="en" err="1"/>
              <a:t>i</a:t>
            </a:r>
            <a:r>
              <a:rPr lang="en" dirty="0"/>
              <a:t> </a:t>
            </a:r>
            <a:r>
              <a:rPr lang="en" err="1"/>
              <a:t>korisničkog</a:t>
            </a:r>
            <a:r>
              <a:rPr lang="en" dirty="0"/>
              <a:t> </a:t>
            </a:r>
            <a:r>
              <a:rPr lang="en" err="1"/>
              <a:t>iskustva</a:t>
            </a:r>
            <a:r>
              <a:rPr lang="en" dirty="0"/>
              <a:t>.</a:t>
            </a:r>
            <a:endParaRPr lang="sr-Latn-RS" dirty="0"/>
          </a:p>
          <a:p>
            <a:r>
              <a:rPr lang="en" b="1" dirty="0"/>
              <a:t>Client-Side Rendering (CSR)</a:t>
            </a:r>
            <a:endParaRPr lang="en" dirty="0"/>
          </a:p>
          <a:p>
            <a:r>
              <a:rPr lang="en" b="1" dirty="0"/>
              <a:t>Server-Side Rendering (SSR)</a:t>
            </a:r>
            <a:endParaRPr lang="en" dirty="0"/>
          </a:p>
          <a:p>
            <a:r>
              <a:rPr lang="en" b="1" dirty="0"/>
              <a:t>Static Site Generation (SSG)</a:t>
            </a:r>
            <a:endParaRPr lang="en" dirty="0"/>
          </a:p>
          <a:p>
            <a:r>
              <a:rPr lang="en" b="1" dirty="0"/>
              <a:t>Incremental Static Regeneration (ISR)</a:t>
            </a:r>
            <a:endParaRPr lang="en" dirty="0"/>
          </a:p>
          <a:p>
            <a:r>
              <a:rPr lang="en" b="1" dirty="0"/>
              <a:t>Hybrid Rendering</a:t>
            </a:r>
            <a:endParaRPr lang="en" dirty="0"/>
          </a:p>
          <a:p>
            <a:endParaRPr lang="en" dirty="0"/>
          </a:p>
          <a:p>
            <a:pPr marL="139700" indent="0">
              <a:spcBef>
                <a:spcPts val="1600"/>
              </a:spcBef>
              <a:buNone/>
            </a:pPr>
            <a:endParaRPr lang="en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84481" y="53515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174429" y="162381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CSR</a:t>
            </a:r>
            <a:endParaRPr lang="sr-Latn-RS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75162" y="1624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Okvir za tekst 9">
            <a:extLst>
              <a:ext uri="{FF2B5EF4-FFF2-40B4-BE49-F238E27FC236}">
                <a16:creationId xmlns:a16="http://schemas.microsoft.com/office/drawing/2014/main" id="{079A92EE-4A29-ABCB-D9B2-86E2725492B9}"/>
              </a:ext>
            </a:extLst>
          </p:cNvPr>
          <p:cNvSpPr txBox="1"/>
          <p:nvPr/>
        </p:nvSpPr>
        <p:spPr>
          <a:xfrm>
            <a:off x="236350" y="634360"/>
            <a:ext cx="7145226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solidFill>
                  <a:srgbClr val="FFFFFF"/>
                </a:solidFill>
              </a:rPr>
              <a:t>Celokupan proces renderovanja stranice odvija se na klijentskoj strani, odnosno u pregledaču korisnika. Kada korisnik poseti stranicu, server šalje minimalan HTML (obično samo osnovnu strukturu), dok se dinamički sadržaj učitava i generiše pomoću </a:t>
            </a:r>
            <a:r>
              <a:rPr lang="sr-Latn-RS" b="1" dirty="0" err="1">
                <a:solidFill>
                  <a:srgbClr val="FFFFFF"/>
                </a:solidFill>
              </a:rPr>
              <a:t>JavaScript</a:t>
            </a:r>
            <a:r>
              <a:rPr lang="sr-Latn-RS" b="1" dirty="0">
                <a:solidFill>
                  <a:srgbClr val="FFFFFF"/>
                </a:solidFill>
              </a:rPr>
              <a:t>-a</a:t>
            </a:r>
            <a:r>
              <a:rPr lang="sr-Latn-RS" dirty="0">
                <a:solidFill>
                  <a:srgbClr val="FFFFFF"/>
                </a:solidFill>
              </a:rPr>
              <a:t>.</a:t>
            </a:r>
            <a:endParaRPr lang="sr-Latn-RS"/>
          </a:p>
          <a:p>
            <a:r>
              <a:rPr lang="sr-Latn-RS" b="1" dirty="0">
                <a:solidFill>
                  <a:srgbClr val="FFFFFF"/>
                </a:solidFill>
              </a:rPr>
              <a:t>Kako funkcioniše:</a:t>
            </a:r>
          </a:p>
          <a:p>
            <a:pPr lvl="1"/>
            <a:r>
              <a:rPr lang="sr-Latn-RS" dirty="0">
                <a:solidFill>
                  <a:srgbClr val="FFFFFF"/>
                </a:solidFill>
              </a:rPr>
              <a:t>     Pregledač preuzima statički HTML i </a:t>
            </a:r>
            <a:r>
              <a:rPr lang="sr-Latn-RS" err="1">
                <a:solidFill>
                  <a:srgbClr val="FFFFFF"/>
                </a:solidFill>
              </a:rPr>
              <a:t>JavaScript</a:t>
            </a:r>
            <a:r>
              <a:rPr lang="sr-Latn-RS" dirty="0">
                <a:solidFill>
                  <a:srgbClr val="FFFFFF"/>
                </a:solidFill>
              </a:rPr>
              <a:t>.</a:t>
            </a:r>
            <a:endParaRPr lang="sr-Latn-RS"/>
          </a:p>
          <a:p>
            <a:pPr lvl="1"/>
            <a:r>
              <a:rPr lang="sr-Latn-RS" dirty="0">
                <a:solidFill>
                  <a:srgbClr val="FFFFFF"/>
                </a:solidFill>
              </a:rPr>
              <a:t>     </a:t>
            </a:r>
            <a:r>
              <a:rPr lang="sr-Latn-RS" err="1">
                <a:solidFill>
                  <a:srgbClr val="FFFFFF"/>
                </a:solidFill>
              </a:rPr>
              <a:t>React</a:t>
            </a:r>
            <a:r>
              <a:rPr lang="sr-Latn-RS" dirty="0">
                <a:solidFill>
                  <a:srgbClr val="FFFFFF"/>
                </a:solidFill>
              </a:rPr>
              <a:t> ili druga biblioteka na klijentu dinamički generiše korisnički interfejs (UI).</a:t>
            </a:r>
            <a:endParaRPr lang="sr-Latn-RS"/>
          </a:p>
          <a:p>
            <a:pPr lvl="1"/>
            <a:r>
              <a:rPr lang="sr-Latn-RS" dirty="0">
                <a:solidFill>
                  <a:srgbClr val="FFFFFF"/>
                </a:solidFill>
              </a:rPr>
              <a:t>     Svi podaci se preuzimaju i prikazuju direktno na klijentu nakon inicijalnog učitavanja.</a:t>
            </a:r>
            <a:endParaRPr lang="sr-Latn-RS"/>
          </a:p>
          <a:p>
            <a:r>
              <a:rPr lang="sr-Latn-RS" dirty="0">
                <a:solidFill>
                  <a:srgbClr val="FFFFFF"/>
                </a:solidFill>
              </a:rPr>
              <a:t>Da bi se komponenta </a:t>
            </a:r>
            <a:r>
              <a:rPr lang="sr-Latn-RS" err="1">
                <a:solidFill>
                  <a:srgbClr val="FFFFFF"/>
                </a:solidFill>
              </a:rPr>
              <a:t>renderovala</a:t>
            </a:r>
            <a:r>
              <a:rPr lang="sr-Latn-RS" dirty="0">
                <a:solidFill>
                  <a:srgbClr val="FFFFFF"/>
                </a:solidFill>
              </a:rPr>
              <a:t> na klijentskoj strani onda moramo koristiti direktivu </a:t>
            </a:r>
            <a:r>
              <a:rPr lang="sr-Latn-RS" err="1">
                <a:solidFill>
                  <a:srgbClr val="FFFFFF"/>
                </a:solidFill>
              </a:rPr>
              <a:t>use</a:t>
            </a:r>
            <a:r>
              <a:rPr lang="sr-Latn-RS" dirty="0">
                <a:solidFill>
                  <a:srgbClr val="FFFFFF"/>
                </a:solidFill>
              </a:rPr>
              <a:t> </a:t>
            </a:r>
            <a:r>
              <a:rPr lang="sr-Latn-RS" err="1">
                <a:solidFill>
                  <a:srgbClr val="FFFFFF"/>
                </a:solidFill>
              </a:rPr>
              <a:t>client</a:t>
            </a:r>
            <a:r>
              <a:rPr lang="sr-Latn-RS" dirty="0">
                <a:solidFill>
                  <a:srgbClr val="FFFFFF"/>
                </a:solidFill>
              </a:rPr>
              <a:t>.</a:t>
            </a:r>
            <a:endParaRPr lang="sr-Latn-RS"/>
          </a:p>
          <a:p>
            <a:r>
              <a:rPr lang="sr-Latn-RS" dirty="0">
                <a:solidFill>
                  <a:srgbClr val="FFFFFF"/>
                </a:solidFill>
              </a:rPr>
              <a:t>Ako koristimo </a:t>
            </a:r>
            <a:r>
              <a:rPr lang="sr-Latn-RS" dirty="0" err="1">
                <a:solidFill>
                  <a:srgbClr val="FFFFFF"/>
                </a:solidFill>
              </a:rPr>
              <a:t>event</a:t>
            </a:r>
            <a:r>
              <a:rPr lang="sr-Latn-RS" dirty="0">
                <a:solidFill>
                  <a:srgbClr val="FFFFFF"/>
                </a:solidFill>
              </a:rPr>
              <a:t> </a:t>
            </a:r>
            <a:r>
              <a:rPr lang="sr-Latn-RS" dirty="0" err="1">
                <a:solidFill>
                  <a:srgbClr val="FFFFFF"/>
                </a:solidFill>
              </a:rPr>
              <a:t>handler</a:t>
            </a:r>
            <a:r>
              <a:rPr lang="sr-Latn-RS" dirty="0">
                <a:solidFill>
                  <a:srgbClr val="FFFFFF"/>
                </a:solidFill>
              </a:rPr>
              <a:t>-e i </a:t>
            </a:r>
            <a:r>
              <a:rPr lang="sr-Latn-RS" dirty="0" err="1">
                <a:solidFill>
                  <a:srgbClr val="FFFFFF"/>
                </a:solidFill>
              </a:rPr>
              <a:t>hook</a:t>
            </a:r>
            <a:r>
              <a:rPr lang="sr-Latn-RS" dirty="0">
                <a:solidFill>
                  <a:srgbClr val="FFFFFF"/>
                </a:solidFill>
              </a:rPr>
              <a:t>-ove, komponente moraju biti na klijentskoj strani.</a:t>
            </a:r>
          </a:p>
        </p:txBody>
      </p:sp>
      <p:pic>
        <p:nvPicPr>
          <p:cNvPr id="11" name="Slika 10" descr="Slika na kojoj se nalazi tekst, snimak ekrana, dijagram, ekran&#10;&#10;Opis je automatski generisan">
            <a:extLst>
              <a:ext uri="{FF2B5EF4-FFF2-40B4-BE49-F238E27FC236}">
                <a16:creationId xmlns:a16="http://schemas.microsoft.com/office/drawing/2014/main" id="{0F7E78B3-E317-7EC6-2252-D0118FFBD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58" y="3232858"/>
            <a:ext cx="5503793" cy="1727855"/>
          </a:xfrm>
          <a:prstGeom prst="rect">
            <a:avLst/>
          </a:prstGeom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B60322EE-6239-8F24-17E1-9C38A2F4D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810" b="775"/>
          <a:stretch/>
        </p:blipFill>
        <p:spPr>
          <a:xfrm>
            <a:off x="6187316" y="3701084"/>
            <a:ext cx="2247755" cy="396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174429" y="162381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SSR</a:t>
            </a:r>
            <a:endParaRPr lang="sr-Latn-RS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75162" y="16243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" name="Okvir za tekst 9">
            <a:extLst>
              <a:ext uri="{FF2B5EF4-FFF2-40B4-BE49-F238E27FC236}">
                <a16:creationId xmlns:a16="http://schemas.microsoft.com/office/drawing/2014/main" id="{079A92EE-4A29-ABCB-D9B2-86E2725492B9}"/>
              </a:ext>
            </a:extLst>
          </p:cNvPr>
          <p:cNvSpPr txBox="1"/>
          <p:nvPr/>
        </p:nvSpPr>
        <p:spPr>
          <a:xfrm>
            <a:off x="115217" y="634360"/>
            <a:ext cx="751794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solidFill>
                  <a:srgbClr val="FFFFFF"/>
                </a:solidFill>
              </a:rPr>
              <a:t>Podrazumevani način renderovanja komponenti kod </a:t>
            </a:r>
            <a:r>
              <a:rPr lang="sr-Latn-RS" dirty="0" err="1">
                <a:solidFill>
                  <a:srgbClr val="FFFFFF"/>
                </a:solidFill>
              </a:rPr>
              <a:t>NextJS</a:t>
            </a:r>
            <a:r>
              <a:rPr lang="sr-Latn-RS" dirty="0">
                <a:solidFill>
                  <a:srgbClr val="FFFFFF"/>
                </a:solidFill>
              </a:rPr>
              <a:t>-a.</a:t>
            </a:r>
          </a:p>
          <a:p>
            <a:r>
              <a:rPr lang="sr-Latn-RS">
                <a:solidFill>
                  <a:srgbClr val="FFFFFF"/>
                </a:solidFill>
              </a:rPr>
              <a:t>Kod </a:t>
            </a:r>
            <a:r>
              <a:rPr lang="sr-Latn-RS" b="1" dirty="0">
                <a:solidFill>
                  <a:srgbClr val="FFFFFF"/>
                </a:solidFill>
              </a:rPr>
              <a:t>SSR-a</a:t>
            </a:r>
            <a:r>
              <a:rPr lang="sr-Latn-RS" dirty="0">
                <a:solidFill>
                  <a:srgbClr val="FFFFFF"/>
                </a:solidFill>
              </a:rPr>
              <a:t>, proces generisanja HTML-a odvija se na serveru za svaki zahtev korisnika. Kada korisnik poseti stranicu, server generiše kompletan HTML sa sadržajem i šalje ga klijentu. Ovaj pristup omogućava da korisnik i pretraživači odmah dobiju sadržaj.</a:t>
            </a:r>
            <a:endParaRPr lang="sr-Latn-RS"/>
          </a:p>
          <a:p>
            <a:pPr marL="285750" indent="-285750">
              <a:buChar char="•"/>
            </a:pPr>
            <a:r>
              <a:rPr lang="sr-Latn-RS" b="1" dirty="0">
                <a:solidFill>
                  <a:srgbClr val="FFFFFF"/>
                </a:solidFill>
              </a:rPr>
              <a:t>Kako funkcioniše:</a:t>
            </a:r>
            <a:endParaRPr lang="sr-Latn-RS" dirty="0"/>
          </a:p>
          <a:p>
            <a:pPr marL="285750" lvl="1" indent="-285750">
              <a:buChar char="•"/>
            </a:pPr>
            <a:r>
              <a:rPr lang="sr-Latn-RS" dirty="0">
                <a:solidFill>
                  <a:srgbClr val="FFFFFF"/>
                </a:solidFill>
              </a:rPr>
              <a:t>Server prima zahtev i izvršava </a:t>
            </a:r>
            <a:r>
              <a:rPr lang="sr-Latn-RS" dirty="0" err="1">
                <a:solidFill>
                  <a:srgbClr val="FFFFFF"/>
                </a:solidFill>
              </a:rPr>
              <a:t>React</a:t>
            </a:r>
            <a:r>
              <a:rPr lang="sr-Latn-RS" dirty="0">
                <a:solidFill>
                  <a:srgbClr val="FFFFFF"/>
                </a:solidFill>
              </a:rPr>
              <a:t> kod kako bi generisao HTML sa sadržajem.</a:t>
            </a:r>
            <a:endParaRPr lang="sr-Latn-RS" dirty="0"/>
          </a:p>
          <a:p>
            <a:pPr marL="285750" lvl="1" indent="-285750">
              <a:buChar char="•"/>
            </a:pPr>
            <a:r>
              <a:rPr lang="sr-Latn-RS" dirty="0">
                <a:solidFill>
                  <a:srgbClr val="FFFFFF"/>
                </a:solidFill>
              </a:rPr>
              <a:t>Server šalje generisani HTML klijentu.</a:t>
            </a:r>
            <a:endParaRPr lang="sr-Latn-RS" dirty="0"/>
          </a:p>
          <a:p>
            <a:pPr marL="285750" lvl="1" indent="-285750">
              <a:buChar char="•"/>
            </a:pPr>
            <a:r>
              <a:rPr lang="sr-Latn-RS" dirty="0">
                <a:solidFill>
                  <a:srgbClr val="FFFFFF"/>
                </a:solidFill>
              </a:rPr>
              <a:t>Klijent preuzima i </a:t>
            </a:r>
            <a:r>
              <a:rPr lang="sr-Latn-RS" dirty="0" err="1">
                <a:solidFill>
                  <a:srgbClr val="FFFFFF"/>
                </a:solidFill>
              </a:rPr>
              <a:t>pokrece</a:t>
            </a:r>
            <a:r>
              <a:rPr lang="sr-Latn-RS" dirty="0">
                <a:solidFill>
                  <a:srgbClr val="FFFFFF"/>
                </a:solidFill>
              </a:rPr>
              <a:t> </a:t>
            </a:r>
            <a:r>
              <a:rPr lang="sr-Latn-RS" dirty="0" err="1">
                <a:solidFill>
                  <a:srgbClr val="FFFFFF"/>
                </a:solidFill>
              </a:rPr>
              <a:t>React</a:t>
            </a:r>
            <a:r>
              <a:rPr lang="sr-Latn-RS" dirty="0">
                <a:solidFill>
                  <a:srgbClr val="FFFFFF"/>
                </a:solidFill>
              </a:rPr>
              <a:t> kod kako bi stranica postala interaktivna.</a:t>
            </a:r>
            <a:endParaRPr lang="sr-Latn-RS" dirty="0"/>
          </a:p>
          <a:p>
            <a:endParaRPr lang="sr-Latn-RS" dirty="0">
              <a:solidFill>
                <a:srgbClr val="FFFFFF"/>
              </a:solidFill>
            </a:endParaRPr>
          </a:p>
        </p:txBody>
      </p:sp>
      <p:pic>
        <p:nvPicPr>
          <p:cNvPr id="2" name="Slika 1" descr="Slika na kojoj se nalazi tekst, snimak ekrana, dijagram, dizajn&#10;&#10;Opis je automatski generisan">
            <a:extLst>
              <a:ext uri="{FF2B5EF4-FFF2-40B4-BE49-F238E27FC236}">
                <a16:creationId xmlns:a16="http://schemas.microsoft.com/office/drawing/2014/main" id="{DA5CD171-8BF9-2A73-DBBA-6CB11586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800" y="2816380"/>
            <a:ext cx="5258421" cy="20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931714" y="861467"/>
            <a:ext cx="487484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CSR vs SSR</a:t>
            </a:r>
            <a:endParaRPr lang="sr-Latn-RS" sz="4400"/>
          </a:p>
        </p:txBody>
      </p:sp>
      <p:pic>
        <p:nvPicPr>
          <p:cNvPr id="4" name="Slika 3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520E1D07-7D78-249C-82EC-ABB572B4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787" y="2068957"/>
            <a:ext cx="4973411" cy="24620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ka 7" descr="Slika na kojoj se nalazi tekst, snimak ekrana, softver, ekran&#10;&#10;Opis je automatski generisan">
            <a:extLst>
              <a:ext uri="{FF2B5EF4-FFF2-40B4-BE49-F238E27FC236}">
                <a16:creationId xmlns:a16="http://schemas.microsoft.com/office/drawing/2014/main" id="{62F5C33A-402D-795D-C7C7-477D52CE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1" y="426583"/>
            <a:ext cx="4174534" cy="4242705"/>
          </a:xfrm>
          <a:prstGeom prst="rect">
            <a:avLst/>
          </a:prstGeom>
        </p:spPr>
      </p:pic>
      <p:pic>
        <p:nvPicPr>
          <p:cNvPr id="9" name="Slika 8" descr="Slika na kojoj se nalazi tekst, snimak ekrana, softver, ekran&#10;&#10;Opis je automatski generisan">
            <a:extLst>
              <a:ext uri="{FF2B5EF4-FFF2-40B4-BE49-F238E27FC236}">
                <a16:creationId xmlns:a16="http://schemas.microsoft.com/office/drawing/2014/main" id="{1F50BC73-3712-A6FD-7E14-8AB4DF7615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19" r="-164" b="17522"/>
          <a:stretch/>
        </p:blipFill>
        <p:spPr>
          <a:xfrm>
            <a:off x="77966" y="418036"/>
            <a:ext cx="3806118" cy="2593111"/>
          </a:xfrm>
          <a:prstGeom prst="rect">
            <a:avLst/>
          </a:prstGeom>
        </p:spPr>
      </p:pic>
      <p:sp>
        <p:nvSpPr>
          <p:cNvPr id="11" name="Okvir za tekst 10">
            <a:extLst>
              <a:ext uri="{FF2B5EF4-FFF2-40B4-BE49-F238E27FC236}">
                <a16:creationId xmlns:a16="http://schemas.microsoft.com/office/drawing/2014/main" id="{C03825E6-2845-AB01-EF92-A27EEB9A8094}"/>
              </a:ext>
            </a:extLst>
          </p:cNvPr>
          <p:cNvSpPr txBox="1"/>
          <p:nvPr/>
        </p:nvSpPr>
        <p:spPr>
          <a:xfrm>
            <a:off x="889196" y="-444"/>
            <a:ext cx="26806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solidFill>
                  <a:schemeClr val="bg1"/>
                </a:solidFill>
              </a:rPr>
              <a:t>Primer klijentske komponente</a:t>
            </a:r>
          </a:p>
        </p:txBody>
      </p:sp>
      <p:sp>
        <p:nvSpPr>
          <p:cNvPr id="12" name="Okvir za tekst 11">
            <a:extLst>
              <a:ext uri="{FF2B5EF4-FFF2-40B4-BE49-F238E27FC236}">
                <a16:creationId xmlns:a16="http://schemas.microsoft.com/office/drawing/2014/main" id="{91CF994B-3D89-E613-B9E1-45CB329C2541}"/>
              </a:ext>
            </a:extLst>
          </p:cNvPr>
          <p:cNvSpPr txBox="1"/>
          <p:nvPr/>
        </p:nvSpPr>
        <p:spPr>
          <a:xfrm>
            <a:off x="5143499" y="10205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solidFill>
                  <a:schemeClr val="bg1"/>
                </a:solidFill>
              </a:rPr>
              <a:t>Primer serverske komponente</a:t>
            </a:r>
          </a:p>
        </p:txBody>
      </p:sp>
      <p:pic>
        <p:nvPicPr>
          <p:cNvPr id="3" name="Slika 2" descr="Slika na kojoj se nalazi tekst, snimak ekrana&#10;&#10;Opis je automatski generisan">
            <a:extLst>
              <a:ext uri="{FF2B5EF4-FFF2-40B4-BE49-F238E27FC236}">
                <a16:creationId xmlns:a16="http://schemas.microsoft.com/office/drawing/2014/main" id="{8CB0F188-963E-119C-4106-DA16861B6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5" y="3078647"/>
            <a:ext cx="3809932" cy="19927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77848" y="-609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Stilizovanje</a:t>
            </a:r>
            <a:endParaRPr lang="sr-Latn-RS" dirty="0" err="1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5807437" y="325493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CSS-Module</a:t>
            </a:r>
            <a:endParaRPr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994018" y="41394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Tailwind</a:t>
            </a:r>
            <a:endParaRPr dirty="0"/>
          </a:p>
        </p:txBody>
      </p:sp>
      <p:cxnSp>
        <p:nvCxnSpPr>
          <p:cNvPr id="242" name="Google Shape;242;p46"/>
          <p:cNvCxnSpPr/>
          <p:nvPr/>
        </p:nvCxnSpPr>
        <p:spPr>
          <a:xfrm flipV="1">
            <a:off x="6521338" y="939612"/>
            <a:ext cx="639192" cy="34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721532" y="956620"/>
            <a:ext cx="611978" cy="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Okvir za tekst 9">
            <a:extLst>
              <a:ext uri="{FF2B5EF4-FFF2-40B4-BE49-F238E27FC236}">
                <a16:creationId xmlns:a16="http://schemas.microsoft.com/office/drawing/2014/main" id="{C746951A-FB90-BC93-0C62-F83217BFC4D0}"/>
              </a:ext>
            </a:extLst>
          </p:cNvPr>
          <p:cNvSpPr txBox="1"/>
          <p:nvPr/>
        </p:nvSpPr>
        <p:spPr>
          <a:xfrm>
            <a:off x="231321" y="1068160"/>
            <a:ext cx="38576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sz="1200" b="1" err="1">
                <a:solidFill>
                  <a:schemeClr val="bg1"/>
                </a:solidFill>
              </a:rPr>
              <a:t>U</a:t>
            </a:r>
            <a:r>
              <a:rPr lang="sr-Latn-RS" sz="1200" err="1">
                <a:solidFill>
                  <a:schemeClr val="bg1"/>
                </a:solidFill>
              </a:rPr>
              <a:t>tility-first</a:t>
            </a:r>
            <a:r>
              <a:rPr lang="sr-Latn-RS" sz="1200" dirty="0">
                <a:solidFill>
                  <a:schemeClr val="bg1"/>
                </a:solidFill>
              </a:rPr>
              <a:t> CSS </a:t>
            </a:r>
            <a:r>
              <a:rPr lang="sr-Latn-RS" sz="1200" err="1">
                <a:solidFill>
                  <a:schemeClr val="bg1"/>
                </a:solidFill>
              </a:rPr>
              <a:t>framework</a:t>
            </a:r>
            <a:r>
              <a:rPr lang="sr-Latn-RS" sz="1200" dirty="0">
                <a:solidFill>
                  <a:schemeClr val="bg1"/>
                </a:solidFill>
              </a:rPr>
              <a:t> koji omogućava brzo kreiranje prilagodljivih dizajna pomoću niza predefinisanih CSS klasa. Umesto da pišete vlastite stilove, koristite </a:t>
            </a:r>
            <a:r>
              <a:rPr lang="sr-Latn-RS" sz="1200" err="1">
                <a:solidFill>
                  <a:schemeClr val="bg1"/>
                </a:solidFill>
              </a:rPr>
              <a:t>Tailwindove</a:t>
            </a:r>
            <a:r>
              <a:rPr lang="sr-Latn-RS" sz="1200" dirty="0">
                <a:solidFill>
                  <a:schemeClr val="bg1"/>
                </a:solidFill>
              </a:rPr>
              <a:t> gotove klase za razne </a:t>
            </a:r>
            <a:r>
              <a:rPr lang="sr-Latn-RS" sz="1200" err="1">
                <a:solidFill>
                  <a:schemeClr val="bg1"/>
                </a:solidFill>
              </a:rPr>
              <a:t>stilizacione</a:t>
            </a:r>
            <a:r>
              <a:rPr lang="sr-Latn-RS" sz="1200" dirty="0">
                <a:solidFill>
                  <a:schemeClr val="bg1"/>
                </a:solidFill>
              </a:rPr>
              <a:t> osobine poput boja, margina, </a:t>
            </a:r>
            <a:r>
              <a:rPr lang="sr-Latn-RS" sz="1200" err="1">
                <a:solidFill>
                  <a:schemeClr val="bg1"/>
                </a:solidFill>
              </a:rPr>
              <a:t>paddinga</a:t>
            </a:r>
            <a:r>
              <a:rPr lang="sr-Latn-RS" sz="1200" dirty="0">
                <a:solidFill>
                  <a:schemeClr val="bg1"/>
                </a:solidFill>
              </a:rPr>
              <a:t>, tipografije, i rasporeda.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11" name="Okvir za tekst 10">
            <a:extLst>
              <a:ext uri="{FF2B5EF4-FFF2-40B4-BE49-F238E27FC236}">
                <a16:creationId xmlns:a16="http://schemas.microsoft.com/office/drawing/2014/main" id="{14E118C9-2BF0-0475-8D75-5A7DCD365289}"/>
              </a:ext>
            </a:extLst>
          </p:cNvPr>
          <p:cNvSpPr txBox="1"/>
          <p:nvPr/>
        </p:nvSpPr>
        <p:spPr>
          <a:xfrm>
            <a:off x="4755696" y="1027338"/>
            <a:ext cx="41705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sz="1200" b="1" dirty="0">
                <a:solidFill>
                  <a:schemeClr val="bg1"/>
                </a:solidFill>
              </a:rPr>
              <a:t>CSS </a:t>
            </a:r>
            <a:r>
              <a:rPr lang="sr-Latn-RS" sz="1200" b="1" dirty="0" err="1">
                <a:solidFill>
                  <a:schemeClr val="bg1"/>
                </a:solidFill>
              </a:rPr>
              <a:t>Modules</a:t>
            </a:r>
            <a:r>
              <a:rPr lang="sr-Latn-RS" sz="1200" dirty="0">
                <a:solidFill>
                  <a:schemeClr val="bg1"/>
                </a:solidFill>
              </a:rPr>
              <a:t> su metoda za pisanje lokalizovanih CSS stilova u </a:t>
            </a:r>
            <a:r>
              <a:rPr lang="sr-Latn-RS" sz="1200" dirty="0" err="1">
                <a:solidFill>
                  <a:schemeClr val="bg1"/>
                </a:solidFill>
              </a:rPr>
              <a:t>JavaScript</a:t>
            </a:r>
            <a:r>
              <a:rPr lang="sr-Latn-RS" sz="1200" dirty="0">
                <a:solidFill>
                  <a:schemeClr val="bg1"/>
                </a:solidFill>
              </a:rPr>
              <a:t> aplikacijama, čime se rešava problem globalnih stilova i sukoba klasa. Svaka CSS klasa u CSS Module-u postaje jedinstvena za komponentu u kojoj se koristi, što omogućava bolje upravljanje stilovima i lakšu </a:t>
            </a:r>
            <a:r>
              <a:rPr lang="sr-Latn-RS" sz="1200" dirty="0" err="1">
                <a:solidFill>
                  <a:schemeClr val="bg1"/>
                </a:solidFill>
              </a:rPr>
              <a:t>modularnost</a:t>
            </a:r>
            <a:r>
              <a:rPr lang="sr-Latn-RS" sz="1200" dirty="0">
                <a:solidFill>
                  <a:schemeClr val="bg1"/>
                </a:solidFill>
              </a:rPr>
              <a:t> u aplikacijama.</a:t>
            </a:r>
            <a:endParaRPr lang="sr-Latn-RS" dirty="0">
              <a:solidFill>
                <a:schemeClr val="bg1"/>
              </a:solidFill>
            </a:endParaRPr>
          </a:p>
        </p:txBody>
      </p:sp>
      <p:pic>
        <p:nvPicPr>
          <p:cNvPr id="12" name="Slika 11" descr="Slika na kojoj se nalazi tekst, snimak ekrana&#10;&#10;Opis je automatski generisan">
            <a:extLst>
              <a:ext uri="{FF2B5EF4-FFF2-40B4-BE49-F238E27FC236}">
                <a16:creationId xmlns:a16="http://schemas.microsoft.com/office/drawing/2014/main" id="{699F7732-0CAC-5FD4-C768-61A31F91C0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14" r="86" b="158"/>
          <a:stretch/>
        </p:blipFill>
        <p:spPr>
          <a:xfrm>
            <a:off x="76540" y="2339098"/>
            <a:ext cx="3794819" cy="2288662"/>
          </a:xfrm>
          <a:prstGeom prst="rect">
            <a:avLst/>
          </a:prstGeom>
        </p:spPr>
      </p:pic>
      <p:pic>
        <p:nvPicPr>
          <p:cNvPr id="13" name="Slika 12" descr="Slika na kojoj se nalazi tekst, snimak ekrana, softver&#10;&#10;Opis je automatski generisan">
            <a:extLst>
              <a:ext uri="{FF2B5EF4-FFF2-40B4-BE49-F238E27FC236}">
                <a16:creationId xmlns:a16="http://schemas.microsoft.com/office/drawing/2014/main" id="{0799DEC3-378D-FAD8-CBDE-5B3F866E0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02" t="-14" r="2314" b="2205"/>
          <a:stretch/>
        </p:blipFill>
        <p:spPr>
          <a:xfrm>
            <a:off x="3976686" y="2338680"/>
            <a:ext cx="2988898" cy="2579641"/>
          </a:xfrm>
          <a:prstGeom prst="rect">
            <a:avLst/>
          </a:prstGeom>
        </p:spPr>
      </p:pic>
      <p:pic>
        <p:nvPicPr>
          <p:cNvPr id="14" name="Slika 13" descr="Slika na kojoj se nalazi tekst, snimak ekrana, ekran, softver&#10;&#10;Opis je automatski generisan">
            <a:extLst>
              <a:ext uri="{FF2B5EF4-FFF2-40B4-BE49-F238E27FC236}">
                <a16:creationId xmlns:a16="http://schemas.microsoft.com/office/drawing/2014/main" id="{9270EA4E-2670-E00D-93C5-2EA121B19A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94" t="1455" r="6094" b="26412"/>
          <a:stretch/>
        </p:blipFill>
        <p:spPr>
          <a:xfrm>
            <a:off x="7034892" y="2337397"/>
            <a:ext cx="2020190" cy="25800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877799" y="-1174"/>
            <a:ext cx="487484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/>
              <a:t>Fetch </a:t>
            </a:r>
            <a:r>
              <a:rPr lang="en" sz="2800" err="1"/>
              <a:t>podataka</a:t>
            </a:r>
            <a:endParaRPr lang="sr-Latn-RS" sz="2800" err="1"/>
          </a:p>
        </p:txBody>
      </p:sp>
      <p:sp>
        <p:nvSpPr>
          <p:cNvPr id="2" name="Okvir za tekst 1">
            <a:extLst>
              <a:ext uri="{FF2B5EF4-FFF2-40B4-BE49-F238E27FC236}">
                <a16:creationId xmlns:a16="http://schemas.microsoft.com/office/drawing/2014/main" id="{33872813-0540-BDF1-066E-3F06D79311EA}"/>
              </a:ext>
            </a:extLst>
          </p:cNvPr>
          <p:cNvSpPr txBox="1"/>
          <p:nvPr/>
        </p:nvSpPr>
        <p:spPr>
          <a:xfrm>
            <a:off x="4207712" y="915390"/>
            <a:ext cx="4684842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dirty="0">
                <a:solidFill>
                  <a:schemeClr val="bg1"/>
                </a:solidFill>
              </a:rPr>
              <a:t>U modernim verzijama Next.js-a, </a:t>
            </a:r>
            <a:r>
              <a:rPr lang="sr-Latn-RS" err="1">
                <a:solidFill>
                  <a:schemeClr val="bg1"/>
                </a:solidFill>
              </a:rPr>
              <a:t>fetchovanje</a:t>
            </a:r>
            <a:r>
              <a:rPr lang="sr-Latn-RS" dirty="0">
                <a:solidFill>
                  <a:schemeClr val="bg1"/>
                </a:solidFill>
              </a:rPr>
              <a:t> podataka bez ponovnog učitavanja stranice postalo je ključni element za kreiranje dinamične aplikacije. </a:t>
            </a:r>
          </a:p>
          <a:p>
            <a:pPr algn="just"/>
            <a:r>
              <a:rPr lang="sr-Latn-RS" dirty="0">
                <a:solidFill>
                  <a:schemeClr val="bg1"/>
                </a:solidFill>
              </a:rPr>
              <a:t>Asinhrone funkcije, uz pomoć </a:t>
            </a:r>
            <a:r>
              <a:rPr lang="sr-Latn-RS" dirty="0" err="1">
                <a:solidFill>
                  <a:schemeClr val="bg1"/>
                </a:solidFill>
                <a:latin typeface="Consolas"/>
              </a:rPr>
              <a:t>async</a:t>
            </a:r>
            <a:r>
              <a:rPr lang="sr-Latn-RS" dirty="0">
                <a:solidFill>
                  <a:schemeClr val="bg1"/>
                </a:solidFill>
                <a:latin typeface="Consolas"/>
              </a:rPr>
              <a:t>/</a:t>
            </a:r>
            <a:r>
              <a:rPr lang="sr-Latn-RS" dirty="0" err="1">
                <a:solidFill>
                  <a:schemeClr val="bg1"/>
                </a:solidFill>
                <a:latin typeface="Consolas"/>
              </a:rPr>
              <a:t>await</a:t>
            </a:r>
            <a:r>
              <a:rPr lang="sr-Latn-RS" dirty="0">
                <a:solidFill>
                  <a:schemeClr val="bg1"/>
                </a:solidFill>
              </a:rPr>
              <a:t> sintakse, omogućavaju preuzimanje podataka sa servera ili eksternih izvora bez blokiranja rada aplikacije, čime se poboljšava korisničko iskustvo.</a:t>
            </a:r>
          </a:p>
          <a:p>
            <a:pPr algn="just"/>
            <a:r>
              <a:rPr lang="sr-Latn-RS" dirty="0">
                <a:solidFill>
                  <a:schemeClr val="bg1"/>
                </a:solidFill>
              </a:rPr>
              <a:t>U Next.js-u, podaci se mogu </a:t>
            </a:r>
            <a:r>
              <a:rPr lang="sr-Latn-RS" err="1">
                <a:solidFill>
                  <a:schemeClr val="bg1"/>
                </a:solidFill>
              </a:rPr>
              <a:t>fetchovati</a:t>
            </a:r>
            <a:r>
              <a:rPr lang="sr-Latn-RS" dirty="0">
                <a:solidFill>
                  <a:schemeClr val="bg1"/>
                </a:solidFill>
              </a:rPr>
              <a:t> i na serveru, koristeći </a:t>
            </a:r>
            <a:r>
              <a:rPr lang="sr-Latn-RS" b="1" dirty="0">
                <a:solidFill>
                  <a:schemeClr val="bg1"/>
                </a:solidFill>
              </a:rPr>
              <a:t>API rute</a:t>
            </a:r>
            <a:r>
              <a:rPr lang="sr-Latn-RS" dirty="0">
                <a:solidFill>
                  <a:schemeClr val="bg1"/>
                </a:solidFill>
              </a:rPr>
              <a:t>, ili direktno sa strane klijenta, putem </a:t>
            </a:r>
            <a:r>
              <a:rPr lang="sr-Latn-RS" b="1" err="1">
                <a:solidFill>
                  <a:schemeClr val="bg1"/>
                </a:solidFill>
              </a:rPr>
              <a:t>client</a:t>
            </a:r>
            <a:r>
              <a:rPr lang="sr-Latn-RS" b="1" dirty="0">
                <a:solidFill>
                  <a:schemeClr val="bg1"/>
                </a:solidFill>
              </a:rPr>
              <a:t>-side </a:t>
            </a:r>
            <a:r>
              <a:rPr lang="sr-Latn-RS" b="1" err="1">
                <a:solidFill>
                  <a:schemeClr val="bg1"/>
                </a:solidFill>
              </a:rPr>
              <a:t>fetch</a:t>
            </a:r>
            <a:r>
              <a:rPr lang="sr-Latn-RS" dirty="0">
                <a:solidFill>
                  <a:schemeClr val="bg1"/>
                </a:solidFill>
              </a:rPr>
              <a:t> metoda. Ovi pristupi omogućavaju fleksibilnost u izboru između </a:t>
            </a:r>
            <a:r>
              <a:rPr lang="sr-Latn-RS" b="1" dirty="0">
                <a:solidFill>
                  <a:schemeClr val="bg1"/>
                </a:solidFill>
              </a:rPr>
              <a:t>server-side </a:t>
            </a:r>
            <a:r>
              <a:rPr lang="sr-Latn-RS" b="1" err="1">
                <a:solidFill>
                  <a:schemeClr val="bg1"/>
                </a:solidFill>
              </a:rPr>
              <a:t>rendering</a:t>
            </a:r>
            <a:r>
              <a:rPr lang="sr-Latn-RS" b="1" dirty="0">
                <a:solidFill>
                  <a:schemeClr val="bg1"/>
                </a:solidFill>
              </a:rPr>
              <a:t> (SSR)</a:t>
            </a:r>
            <a:r>
              <a:rPr lang="sr-Latn-RS" dirty="0">
                <a:solidFill>
                  <a:schemeClr val="bg1"/>
                </a:solidFill>
              </a:rPr>
              <a:t> ili </a:t>
            </a:r>
            <a:r>
              <a:rPr lang="sr-Latn-RS" b="1" err="1">
                <a:solidFill>
                  <a:schemeClr val="bg1"/>
                </a:solidFill>
              </a:rPr>
              <a:t>client</a:t>
            </a:r>
            <a:r>
              <a:rPr lang="sr-Latn-RS" b="1" dirty="0">
                <a:solidFill>
                  <a:schemeClr val="bg1"/>
                </a:solidFill>
              </a:rPr>
              <a:t>-side </a:t>
            </a:r>
            <a:r>
              <a:rPr lang="sr-Latn-RS" b="1" err="1">
                <a:solidFill>
                  <a:schemeClr val="bg1"/>
                </a:solidFill>
              </a:rPr>
              <a:t>rendering</a:t>
            </a:r>
            <a:r>
              <a:rPr lang="sr-Latn-RS" b="1" dirty="0">
                <a:solidFill>
                  <a:schemeClr val="bg1"/>
                </a:solidFill>
              </a:rPr>
              <a:t> (CSR)</a:t>
            </a:r>
            <a:r>
              <a:rPr lang="sr-Latn-RS" dirty="0">
                <a:solidFill>
                  <a:schemeClr val="bg1"/>
                </a:solidFill>
              </a:rPr>
              <a:t>, u zavisnosti od potreba aplikacije za performansama i SEO optimizacijom.</a:t>
            </a:r>
          </a:p>
          <a:p>
            <a:pPr algn="just"/>
            <a:endParaRPr lang="sr-Latn-R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140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106077" y="97293"/>
            <a:ext cx="534361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/>
              <a:t>API </a:t>
            </a:r>
            <a:r>
              <a:rPr lang="en" sz="2400" dirty="0" err="1"/>
              <a:t>rute</a:t>
            </a:r>
            <a:endParaRPr lang="sr-Latn-RS" dirty="0" err="1"/>
          </a:p>
        </p:txBody>
      </p:sp>
      <p:sp>
        <p:nvSpPr>
          <p:cNvPr id="2" name="Okvir za tekst 1">
            <a:extLst>
              <a:ext uri="{FF2B5EF4-FFF2-40B4-BE49-F238E27FC236}">
                <a16:creationId xmlns:a16="http://schemas.microsoft.com/office/drawing/2014/main" id="{716E84B2-D99F-D6BF-5FBD-6B17E442EA9B}"/>
              </a:ext>
            </a:extLst>
          </p:cNvPr>
          <p:cNvSpPr txBox="1"/>
          <p:nvPr/>
        </p:nvSpPr>
        <p:spPr>
          <a:xfrm>
            <a:off x="207274" y="707019"/>
            <a:ext cx="8791221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sz="1200" b="1" dirty="0">
                <a:solidFill>
                  <a:schemeClr val="bg1"/>
                </a:solidFill>
              </a:rPr>
              <a:t>API rute u Next.js-u</a:t>
            </a:r>
            <a:r>
              <a:rPr lang="sr-Latn-RS" sz="1200" dirty="0">
                <a:solidFill>
                  <a:schemeClr val="bg1"/>
                </a:solidFill>
              </a:rPr>
              <a:t> omogućavaju razvoj </a:t>
            </a:r>
            <a:r>
              <a:rPr lang="sr-Latn-RS" sz="1200" err="1">
                <a:solidFill>
                  <a:schemeClr val="bg1"/>
                </a:solidFill>
              </a:rPr>
              <a:t>backend</a:t>
            </a:r>
            <a:r>
              <a:rPr lang="sr-Latn-RS" sz="1200">
                <a:solidFill>
                  <a:schemeClr val="bg1"/>
                </a:solidFill>
              </a:rPr>
              <a:t> logike direktno unutar aplikacije, bez potrebe za eksternim serverom.</a:t>
            </a:r>
            <a:endParaRPr lang="sr-Latn-RS">
              <a:solidFill>
                <a:schemeClr val="bg1"/>
              </a:solidFill>
            </a:endParaRPr>
          </a:p>
          <a:p>
            <a:pPr algn="just"/>
            <a:r>
              <a:rPr lang="sr-Latn-RS" sz="1200" dirty="0">
                <a:solidFill>
                  <a:schemeClr val="bg1"/>
                </a:solidFill>
              </a:rPr>
              <a:t>One omogućavaju kreiranje HTTP </a:t>
            </a:r>
            <a:r>
              <a:rPr lang="sr-Latn-RS" sz="1200" err="1">
                <a:solidFill>
                  <a:schemeClr val="bg1"/>
                </a:solidFill>
              </a:rPr>
              <a:t>endpoint</a:t>
            </a:r>
            <a:r>
              <a:rPr lang="sr-Latn-RS" sz="1200" dirty="0">
                <a:solidFill>
                  <a:schemeClr val="bg1"/>
                </a:solidFill>
              </a:rPr>
              <a:t>-a koje aplikacija može koristiti za slanje ili primanje podataka. </a:t>
            </a:r>
            <a:endParaRPr lang="sr-Latn-RS">
              <a:solidFill>
                <a:schemeClr val="bg1"/>
              </a:solidFill>
            </a:endParaRPr>
          </a:p>
          <a:p>
            <a:pPr algn="just"/>
            <a:r>
              <a:rPr lang="sr-Latn-RS" sz="1200" dirty="0">
                <a:solidFill>
                  <a:schemeClr val="bg1"/>
                </a:solidFill>
              </a:rPr>
              <a:t>U Next.js-u, API rute se nalaze u posebnom direktorijumu </a:t>
            </a:r>
            <a:r>
              <a:rPr lang="sr-Latn-RS" sz="1200" b="1" dirty="0">
                <a:solidFill>
                  <a:schemeClr val="bg1"/>
                </a:solidFill>
                <a:latin typeface="Consolas"/>
              </a:rPr>
              <a:t>/</a:t>
            </a:r>
            <a:r>
              <a:rPr lang="sr-Latn-RS" sz="1200" b="1" dirty="0" err="1">
                <a:solidFill>
                  <a:schemeClr val="bg1"/>
                </a:solidFill>
                <a:latin typeface="Consolas"/>
              </a:rPr>
              <a:t>app</a:t>
            </a:r>
            <a:r>
              <a:rPr lang="sr-Latn-RS" sz="1200" b="1" dirty="0">
                <a:solidFill>
                  <a:schemeClr val="bg1"/>
                </a:solidFill>
                <a:latin typeface="Consolas"/>
              </a:rPr>
              <a:t>/</a:t>
            </a:r>
            <a:r>
              <a:rPr lang="sr-Latn-RS" sz="1200" b="1" dirty="0" err="1">
                <a:solidFill>
                  <a:schemeClr val="bg1"/>
                </a:solidFill>
                <a:latin typeface="Consolas"/>
              </a:rPr>
              <a:t>api</a:t>
            </a:r>
            <a:r>
              <a:rPr lang="sr-Latn-RS" sz="1200" dirty="0">
                <a:solidFill>
                  <a:schemeClr val="bg1"/>
                </a:solidFill>
              </a:rPr>
              <a:t> i svaka datoteka u tom direktorijumu predstavlja jedan API </a:t>
            </a:r>
            <a:r>
              <a:rPr lang="sr-Latn-RS" sz="1200" dirty="0" err="1">
                <a:solidFill>
                  <a:schemeClr val="bg1"/>
                </a:solidFill>
              </a:rPr>
              <a:t>endpoint</a:t>
            </a:r>
            <a:r>
              <a:rPr lang="sr-Latn-RS" sz="12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sr-Latn-RS" dirty="0"/>
          </a:p>
        </p:txBody>
      </p:sp>
      <p:pic>
        <p:nvPicPr>
          <p:cNvPr id="4" name="Slika 3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58B60323-08A0-8380-C318-6682A3613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77" y="1933364"/>
            <a:ext cx="4000501" cy="1557130"/>
          </a:xfrm>
          <a:prstGeom prst="rect">
            <a:avLst/>
          </a:prstGeom>
        </p:spPr>
      </p:pic>
      <p:pic>
        <p:nvPicPr>
          <p:cNvPr id="5" name="Slika 4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9B00DDFC-5224-C6CD-6986-457266F19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123" y="1936117"/>
            <a:ext cx="4572000" cy="15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25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106077" y="97293"/>
            <a:ext cx="534361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sr-Latn-RS" sz="1200" b="1" dirty="0">
                <a:solidFill>
                  <a:schemeClr val="bg1"/>
                </a:solidFill>
                <a:latin typeface="Arial"/>
                <a:cs typeface="Arial"/>
              </a:rPr>
              <a:t>Poziv </a:t>
            </a:r>
            <a:r>
              <a:rPr lang="sr-Latn-RS" sz="1200" b="1" dirty="0" err="1">
                <a:solidFill>
                  <a:schemeClr val="bg1"/>
                </a:solidFill>
                <a:latin typeface="Arial"/>
                <a:cs typeface="Arial"/>
              </a:rPr>
              <a:t>endpointa</a:t>
            </a:r>
            <a:r>
              <a:rPr lang="sr-Latn-RS" sz="1200" b="1" dirty="0">
                <a:solidFill>
                  <a:schemeClr val="bg1"/>
                </a:solidFill>
                <a:latin typeface="Arial"/>
                <a:cs typeface="Arial"/>
              </a:rPr>
              <a:t> u folderu </a:t>
            </a:r>
            <a:r>
              <a:rPr lang="sr-Latn-RS" sz="1200" b="1" dirty="0" err="1">
                <a:solidFill>
                  <a:schemeClr val="bg1"/>
                </a:solidFill>
                <a:latin typeface="Arial"/>
                <a:cs typeface="Arial"/>
              </a:rPr>
              <a:t>app</a:t>
            </a:r>
            <a:r>
              <a:rPr lang="sr-Latn-RS" sz="1200" b="1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sr-Latn-RS" sz="1200" b="1" dirty="0" err="1">
                <a:solidFill>
                  <a:schemeClr val="bg1"/>
                </a:solidFill>
                <a:latin typeface="Arial"/>
                <a:cs typeface="Arial"/>
              </a:rPr>
              <a:t>api</a:t>
            </a:r>
            <a:r>
              <a:rPr lang="sr-Latn-RS" sz="1200" b="1" dirty="0">
                <a:solidFill>
                  <a:schemeClr val="bg1"/>
                </a:solidFill>
                <a:latin typeface="Arial"/>
                <a:cs typeface="Arial"/>
              </a:rPr>
              <a:t>/</a:t>
            </a:r>
            <a:r>
              <a:rPr lang="sr-Latn-RS" sz="1200" b="1" dirty="0" err="1">
                <a:solidFill>
                  <a:schemeClr val="bg1"/>
                </a:solidFill>
                <a:latin typeface="Arial"/>
                <a:cs typeface="Arial"/>
              </a:rPr>
              <a:t>blogs</a:t>
            </a:r>
            <a:r>
              <a:rPr lang="sr-Latn-RS" sz="1200" b="1" dirty="0">
                <a:solidFill>
                  <a:schemeClr val="bg1"/>
                </a:solidFill>
                <a:latin typeface="Arial"/>
                <a:cs typeface="Arial"/>
              </a:rPr>
              <a:t>/[</a:t>
            </a:r>
            <a:r>
              <a:rPr lang="sr-Latn-RS" sz="1200" b="1" dirty="0" err="1">
                <a:solidFill>
                  <a:schemeClr val="bg1"/>
                </a:solidFill>
                <a:latin typeface="Arial"/>
                <a:cs typeface="Arial"/>
              </a:rPr>
              <a:t>id</a:t>
            </a:r>
            <a:r>
              <a:rPr lang="sr-Latn-RS" sz="1200" b="1" dirty="0">
                <a:solidFill>
                  <a:schemeClr val="bg1"/>
                </a:solidFill>
                <a:latin typeface="Arial"/>
                <a:cs typeface="Arial"/>
              </a:rPr>
              <a:t>]:</a:t>
            </a:r>
            <a:endParaRPr lang="en" sz="12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0" indent="0"/>
            <a:endParaRPr lang="en" sz="2400" dirty="0"/>
          </a:p>
        </p:txBody>
      </p:sp>
      <p:pic>
        <p:nvPicPr>
          <p:cNvPr id="3" name="Slika 2" descr="Slika na kojoj se nalazi tekst, snimak ekrana, ekran, softver&#10;&#10;Opis je automatski generisan">
            <a:extLst>
              <a:ext uri="{FF2B5EF4-FFF2-40B4-BE49-F238E27FC236}">
                <a16:creationId xmlns:a16="http://schemas.microsoft.com/office/drawing/2014/main" id="{0C6C55B9-AEB0-0BFD-2A95-C65F7A2C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2" y="478766"/>
            <a:ext cx="3426296" cy="4541806"/>
          </a:xfrm>
          <a:prstGeom prst="rect">
            <a:avLst/>
          </a:prstGeom>
        </p:spPr>
      </p:pic>
      <p:pic>
        <p:nvPicPr>
          <p:cNvPr id="7" name="Slika 6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1C10A8AA-9657-0CA5-37E4-D70AA43A1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671" y="482360"/>
            <a:ext cx="4226944" cy="2316467"/>
          </a:xfrm>
          <a:prstGeom prst="rect">
            <a:avLst/>
          </a:prstGeom>
        </p:spPr>
      </p:pic>
      <p:pic>
        <p:nvPicPr>
          <p:cNvPr id="8" name="Slika 7" descr="Slika na kojoj se nalazi tekst, snimak ekrana, softver, Font&#10;&#10;Opis je automatski generisan">
            <a:extLst>
              <a:ext uri="{FF2B5EF4-FFF2-40B4-BE49-F238E27FC236}">
                <a16:creationId xmlns:a16="http://schemas.microsoft.com/office/drawing/2014/main" id="{CE02586A-CF08-1431-785E-D90581AF8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860" y="2861814"/>
            <a:ext cx="4216161" cy="21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9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070061" y="808038"/>
            <a:ext cx="3648060" cy="12431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AB40"/>
                </a:solidFill>
              </a:rPr>
              <a:t>React framework za </a:t>
            </a:r>
            <a:r>
              <a:rPr lang="en" dirty="0" err="1">
                <a:solidFill>
                  <a:srgbClr val="FFAB40"/>
                </a:solidFill>
              </a:rPr>
              <a:t>kreiranje</a:t>
            </a:r>
            <a:r>
              <a:rPr lang="en" dirty="0">
                <a:solidFill>
                  <a:srgbClr val="FFAB40"/>
                </a:solidFill>
              </a:rPr>
              <a:t> full-stack </a:t>
            </a:r>
            <a:r>
              <a:rPr lang="en" dirty="0" err="1">
                <a:solidFill>
                  <a:srgbClr val="FFAB40"/>
                </a:solidFill>
              </a:rPr>
              <a:t>aplikacija</a:t>
            </a:r>
            <a:r>
              <a:rPr lang="en" dirty="0">
                <a:solidFill>
                  <a:srgbClr val="FFAB40"/>
                </a:solidFill>
              </a:rPr>
              <a:t>.</a:t>
            </a:r>
            <a:endParaRPr lang="sr-Latn-RS" dirty="0"/>
          </a:p>
        </p:txBody>
      </p:sp>
      <p:cxnSp>
        <p:nvCxnSpPr>
          <p:cNvPr id="267" name="Google Shape;267;p48"/>
          <p:cNvCxnSpPr/>
          <p:nvPr/>
        </p:nvCxnSpPr>
        <p:spPr>
          <a:xfrm flipH="1">
            <a:off x="4681603" y="242004"/>
            <a:ext cx="0" cy="47272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 descr="Slika na kojoj se nalazi konstelacija, svemir, snimak ekrana, galaksija&#10;&#10;Opis je automatski generisan"/>
          <p:cNvPicPr preferRelativeResize="0"/>
          <p:nvPr/>
        </p:nvPicPr>
        <p:blipFill rotWithShape="1">
          <a:blip r:embed="rId3"/>
          <a:srcRect l="25574" r="25574"/>
          <a:stretch/>
        </p:blipFill>
        <p:spPr>
          <a:xfrm>
            <a:off x="-15367" y="-6860"/>
            <a:ext cx="4307917" cy="5154112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" name="Okvir za tekst 1">
            <a:extLst>
              <a:ext uri="{FF2B5EF4-FFF2-40B4-BE49-F238E27FC236}">
                <a16:creationId xmlns:a16="http://schemas.microsoft.com/office/drawing/2014/main" id="{AB4B797C-9C76-0681-6183-6D8446627560}"/>
              </a:ext>
            </a:extLst>
          </p:cNvPr>
          <p:cNvSpPr txBox="1"/>
          <p:nvPr/>
        </p:nvSpPr>
        <p:spPr>
          <a:xfrm>
            <a:off x="5154888" y="2966800"/>
            <a:ext cx="35662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r-Latn-RS" dirty="0">
                <a:solidFill>
                  <a:schemeClr val="bg1"/>
                </a:solidFill>
              </a:rPr>
              <a:t>Pomaže u izradi interaktivnih, dinamičkih i brzih </a:t>
            </a:r>
            <a:r>
              <a:rPr lang="sr-Latn-RS" dirty="0" err="1">
                <a:solidFill>
                  <a:schemeClr val="bg1"/>
                </a:solidFill>
              </a:rPr>
              <a:t>React</a:t>
            </a:r>
            <a:r>
              <a:rPr lang="sr-Latn-RS" dirty="0">
                <a:solidFill>
                  <a:schemeClr val="bg1"/>
                </a:solidFill>
              </a:rPr>
              <a:t> aplikacija.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6601117" y="-560740"/>
            <a:ext cx="3648060" cy="12431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>
                <a:solidFill>
                  <a:srgbClr val="FFAB40"/>
                </a:solidFill>
              </a:rPr>
              <a:t>Mane:</a:t>
            </a:r>
            <a:endParaRPr lang="sr-Latn-RS" dirty="0"/>
          </a:p>
        </p:txBody>
      </p:sp>
      <p:cxnSp>
        <p:nvCxnSpPr>
          <p:cNvPr id="267" name="Google Shape;267;p48"/>
          <p:cNvCxnSpPr/>
          <p:nvPr/>
        </p:nvCxnSpPr>
        <p:spPr>
          <a:xfrm flipH="1">
            <a:off x="4681603" y="242004"/>
            <a:ext cx="0" cy="472728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 descr="Slika na kojoj se nalazi konstelacija, svemir, snimak ekrana, galaksija&#10;&#10;Opis je automatski generisan"/>
          <p:cNvPicPr preferRelativeResize="0"/>
          <p:nvPr/>
        </p:nvPicPr>
        <p:blipFill rotWithShape="1">
          <a:blip r:embed="rId3"/>
          <a:srcRect l="25574" r="25574"/>
          <a:stretch/>
        </p:blipFill>
        <p:spPr>
          <a:xfrm>
            <a:off x="3794632" y="195"/>
            <a:ext cx="1739697" cy="885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Okvir za tekst 1">
            <a:extLst>
              <a:ext uri="{FF2B5EF4-FFF2-40B4-BE49-F238E27FC236}">
                <a16:creationId xmlns:a16="http://schemas.microsoft.com/office/drawing/2014/main" id="{AB4B797C-9C76-0681-6183-6D8446627560}"/>
              </a:ext>
            </a:extLst>
          </p:cNvPr>
          <p:cNvSpPr txBox="1"/>
          <p:nvPr/>
        </p:nvSpPr>
        <p:spPr>
          <a:xfrm>
            <a:off x="5232500" y="1195856"/>
            <a:ext cx="3566283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Veća složenost za novije korisnike</a:t>
            </a:r>
            <a:r>
              <a:rPr lang="sr-Latn-RS" dirty="0">
                <a:solidFill>
                  <a:schemeClr val="bg1"/>
                </a:solidFill>
              </a:rPr>
              <a:t> (napredne funkcionalnosti kao SSR, SSG, ISR)</a:t>
            </a: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Veći početni </a:t>
            </a:r>
            <a:r>
              <a:rPr lang="sr-Latn-RS" b="1" dirty="0" err="1">
                <a:solidFill>
                  <a:schemeClr val="bg1"/>
                </a:solidFill>
              </a:rPr>
              <a:t>bundle</a:t>
            </a:r>
            <a:r>
              <a:rPr lang="sr-Latn-RS" dirty="0">
                <a:solidFill>
                  <a:schemeClr val="bg1"/>
                </a:solidFill>
              </a:rPr>
              <a:t> (posebno u velikim aplikacijama)</a:t>
            </a: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Potreban Node.js server za API rute</a:t>
            </a:r>
            <a:endParaRPr lang="sr-Latn-RS" dirty="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Zavisnost od </a:t>
            </a:r>
            <a:r>
              <a:rPr lang="sr-Latn-RS" b="1" dirty="0" err="1">
                <a:solidFill>
                  <a:schemeClr val="bg1"/>
                </a:solidFill>
              </a:rPr>
              <a:t>React</a:t>
            </a:r>
            <a:r>
              <a:rPr lang="sr-Latn-RS" b="1" dirty="0">
                <a:solidFill>
                  <a:schemeClr val="bg1"/>
                </a:solidFill>
              </a:rPr>
              <a:t>-a</a:t>
            </a:r>
            <a:r>
              <a:rPr lang="sr-Latn-RS" dirty="0">
                <a:solidFill>
                  <a:schemeClr val="bg1"/>
                </a:solidFill>
              </a:rPr>
              <a:t> (nije pogodna za projekte koji ne koriste </a:t>
            </a:r>
            <a:r>
              <a:rPr lang="sr-Latn-RS" dirty="0" err="1">
                <a:solidFill>
                  <a:schemeClr val="bg1"/>
                </a:solidFill>
              </a:rPr>
              <a:t>React</a:t>
            </a:r>
            <a:r>
              <a:rPr lang="sr-Latn-RS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Manje fleksibilnosti u strukturi foldera i arhitekturi</a:t>
            </a:r>
            <a:endParaRPr lang="sr-Latn-RS" dirty="0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Veća potrošnja resursa</a:t>
            </a:r>
            <a:r>
              <a:rPr lang="sr-Latn-RS" dirty="0">
                <a:solidFill>
                  <a:schemeClr val="bg1"/>
                </a:solidFill>
              </a:rPr>
              <a:t> (memorija i CPU pri SSR i SSG)</a:t>
            </a: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Ograničena fleksibilnost u arhitekturi</a:t>
            </a:r>
            <a:r>
              <a:rPr lang="sr-Latn-RS" dirty="0">
                <a:solidFill>
                  <a:schemeClr val="bg1"/>
                </a:solidFill>
              </a:rPr>
              <a:t> (ako ti je potrebna specifična organizacija koda)</a:t>
            </a:r>
          </a:p>
          <a:p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4" name="Google Shape;265;p48">
            <a:extLst>
              <a:ext uri="{FF2B5EF4-FFF2-40B4-BE49-F238E27FC236}">
                <a16:creationId xmlns:a16="http://schemas.microsoft.com/office/drawing/2014/main" id="{EB2E34B3-0BDB-0455-8817-03D58256C518}"/>
              </a:ext>
            </a:extLst>
          </p:cNvPr>
          <p:cNvSpPr txBox="1">
            <a:spLocks/>
          </p:cNvSpPr>
          <p:nvPr/>
        </p:nvSpPr>
        <p:spPr>
          <a:xfrm>
            <a:off x="855072" y="141993"/>
            <a:ext cx="1905338" cy="53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err="1">
                <a:solidFill>
                  <a:srgbClr val="FFAB40"/>
                </a:solidFill>
              </a:rPr>
              <a:t>Prednosti</a:t>
            </a:r>
            <a:r>
              <a:rPr lang="en" dirty="0">
                <a:solidFill>
                  <a:srgbClr val="FFAB40"/>
                </a:solidFill>
              </a:rPr>
              <a:t>:</a:t>
            </a:r>
            <a:endParaRPr lang="sr-Latn-RS" dirty="0"/>
          </a:p>
        </p:txBody>
      </p:sp>
      <p:sp>
        <p:nvSpPr>
          <p:cNvPr id="5" name="Okvir za tekst 4">
            <a:extLst>
              <a:ext uri="{FF2B5EF4-FFF2-40B4-BE49-F238E27FC236}">
                <a16:creationId xmlns:a16="http://schemas.microsoft.com/office/drawing/2014/main" id="{6358F13F-5263-5CEB-1AEB-A6B990E2ABA3}"/>
              </a:ext>
            </a:extLst>
          </p:cNvPr>
          <p:cNvSpPr txBox="1"/>
          <p:nvPr/>
        </p:nvSpPr>
        <p:spPr>
          <a:xfrm>
            <a:off x="232833" y="783165"/>
            <a:ext cx="3986388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/>
            </a:br>
            <a:endParaRPr lang="en-US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SEO-</a:t>
            </a:r>
            <a:r>
              <a:rPr lang="sr-Latn-RS" b="1" dirty="0" err="1">
                <a:solidFill>
                  <a:schemeClr val="bg1"/>
                </a:solidFill>
              </a:rPr>
              <a:t>friendly</a:t>
            </a:r>
            <a:r>
              <a:rPr lang="sr-Latn-RS" dirty="0">
                <a:solidFill>
                  <a:schemeClr val="bg1"/>
                </a:solidFill>
              </a:rPr>
              <a:t> (Server-Side </a:t>
            </a:r>
            <a:r>
              <a:rPr lang="sr-Latn-RS" dirty="0" err="1">
                <a:solidFill>
                  <a:schemeClr val="bg1"/>
                </a:solidFill>
              </a:rPr>
              <a:t>Rendering</a:t>
            </a:r>
            <a:r>
              <a:rPr lang="sr-Latn-RS" dirty="0">
                <a:solidFill>
                  <a:schemeClr val="bg1"/>
                </a:solidFill>
              </a:rPr>
              <a:t> i </a:t>
            </a:r>
            <a:r>
              <a:rPr lang="sr-Latn-RS" dirty="0" err="1">
                <a:solidFill>
                  <a:schemeClr val="bg1"/>
                </a:solidFill>
              </a:rPr>
              <a:t>Static</a:t>
            </a:r>
            <a:r>
              <a:rPr lang="sr-Latn-RS" dirty="0">
                <a:solidFill>
                  <a:schemeClr val="bg1"/>
                </a:solidFill>
              </a:rPr>
              <a:t> Site </a:t>
            </a:r>
            <a:r>
              <a:rPr lang="sr-Latn-RS" dirty="0" err="1">
                <a:solidFill>
                  <a:schemeClr val="bg1"/>
                </a:solidFill>
              </a:rPr>
              <a:t>Generation</a:t>
            </a:r>
            <a:r>
              <a:rPr lang="sr-Latn-RS" dirty="0">
                <a:solidFill>
                  <a:schemeClr val="bg1"/>
                </a:solidFill>
              </a:rPr>
              <a:t>)</a:t>
            </a:r>
            <a:endParaRPr lang="sr-Latn-RS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Automatsko </a:t>
            </a:r>
            <a:r>
              <a:rPr lang="sr-Latn-RS" b="1" dirty="0" err="1">
                <a:solidFill>
                  <a:schemeClr val="bg1"/>
                </a:solidFill>
              </a:rPr>
              <a:t>ruterovanje</a:t>
            </a:r>
            <a:r>
              <a:rPr lang="sr-Latn-RS" b="1" dirty="0">
                <a:solidFill>
                  <a:schemeClr val="bg1"/>
                </a:solidFill>
              </a:rPr>
              <a:t> stranica</a:t>
            </a:r>
            <a:r>
              <a:rPr lang="sr-Latn-RS" dirty="0">
                <a:solidFill>
                  <a:schemeClr val="bg1"/>
                </a:solidFill>
              </a:rPr>
              <a:t> bazirano na strukturi direktorijuma</a:t>
            </a:r>
            <a:endParaRPr lang="sr-Latn-RS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API rute</a:t>
            </a:r>
            <a:r>
              <a:rPr lang="sr-Latn-RS" dirty="0">
                <a:solidFill>
                  <a:schemeClr val="bg1"/>
                </a:solidFill>
              </a:rPr>
              <a:t> omogućavaju </a:t>
            </a:r>
            <a:r>
              <a:rPr lang="sr-Latn-RS" dirty="0" err="1">
                <a:solidFill>
                  <a:schemeClr val="bg1"/>
                </a:solidFill>
              </a:rPr>
              <a:t>backend</a:t>
            </a:r>
            <a:r>
              <a:rPr lang="sr-Latn-RS" dirty="0">
                <a:solidFill>
                  <a:schemeClr val="bg1"/>
                </a:solidFill>
              </a:rPr>
              <a:t> logiku unutar iste aplikacije</a:t>
            </a:r>
            <a:endParaRPr lang="sr-Latn-RS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sr-Latn-RS" b="1" dirty="0" err="1">
                <a:solidFill>
                  <a:schemeClr val="bg1"/>
                </a:solidFill>
              </a:rPr>
              <a:t>Fullstack</a:t>
            </a:r>
            <a:r>
              <a:rPr lang="sr-Latn-RS" b="1" dirty="0">
                <a:solidFill>
                  <a:schemeClr val="bg1"/>
                </a:solidFill>
              </a:rPr>
              <a:t> pristup</a:t>
            </a:r>
            <a:r>
              <a:rPr lang="sr-Latn-RS" dirty="0">
                <a:solidFill>
                  <a:schemeClr val="bg1"/>
                </a:solidFill>
              </a:rPr>
              <a:t> (</a:t>
            </a:r>
            <a:r>
              <a:rPr lang="sr-Latn-RS" dirty="0" err="1">
                <a:solidFill>
                  <a:schemeClr val="bg1"/>
                </a:solidFill>
              </a:rPr>
              <a:t>frontend</a:t>
            </a:r>
            <a:r>
              <a:rPr lang="sr-Latn-RS" dirty="0">
                <a:solidFill>
                  <a:schemeClr val="bg1"/>
                </a:solidFill>
              </a:rPr>
              <a:t> i </a:t>
            </a:r>
            <a:r>
              <a:rPr lang="sr-Latn-RS" dirty="0" err="1">
                <a:solidFill>
                  <a:schemeClr val="bg1"/>
                </a:solidFill>
              </a:rPr>
              <a:t>backend</a:t>
            </a:r>
            <a:r>
              <a:rPr lang="sr-Latn-RS" dirty="0">
                <a:solidFill>
                  <a:schemeClr val="bg1"/>
                </a:solidFill>
              </a:rPr>
              <a:t> u istoj aplikaciji)</a:t>
            </a:r>
            <a:endParaRPr lang="sr-Latn-RS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Optimizacija performansi</a:t>
            </a:r>
            <a:r>
              <a:rPr lang="sr-Latn-RS" dirty="0">
                <a:solidFill>
                  <a:schemeClr val="bg1"/>
                </a:solidFill>
              </a:rPr>
              <a:t> (automatsko deljenje koda, optimizacija slika)</a:t>
            </a:r>
            <a:endParaRPr lang="sr-Latn-RS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Izuzetna podrška za </a:t>
            </a:r>
            <a:r>
              <a:rPr lang="sr-Latn-RS" b="1" dirty="0" err="1">
                <a:solidFill>
                  <a:schemeClr val="bg1"/>
                </a:solidFill>
              </a:rPr>
              <a:t>TypeScript</a:t>
            </a:r>
            <a:endParaRPr lang="sr-Latn-RS" dirty="0" err="1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Laka implementacija na </a:t>
            </a:r>
            <a:r>
              <a:rPr lang="sr-Latn-RS" b="1" dirty="0" err="1">
                <a:solidFill>
                  <a:schemeClr val="bg1"/>
                </a:solidFill>
              </a:rPr>
              <a:t>Vercel</a:t>
            </a:r>
            <a:r>
              <a:rPr lang="sr-Latn-RS" b="1" dirty="0">
                <a:solidFill>
                  <a:schemeClr val="bg1"/>
                </a:solidFill>
              </a:rPr>
              <a:t>-u</a:t>
            </a:r>
            <a:r>
              <a:rPr lang="sr-Latn-RS" dirty="0">
                <a:solidFill>
                  <a:schemeClr val="bg1"/>
                </a:solidFill>
              </a:rPr>
              <a:t> sa automatskim </a:t>
            </a:r>
            <a:r>
              <a:rPr lang="sr-Latn-RS" dirty="0" err="1">
                <a:solidFill>
                  <a:schemeClr val="bg1"/>
                </a:solidFill>
              </a:rPr>
              <a:t>skaliranjem</a:t>
            </a:r>
          </a:p>
          <a:p>
            <a:pPr marL="285750" indent="-285750">
              <a:buChar char="•"/>
            </a:pPr>
            <a:r>
              <a:rPr lang="sr-Latn-RS" b="1" dirty="0" err="1">
                <a:solidFill>
                  <a:schemeClr val="bg1"/>
                </a:solidFill>
              </a:rPr>
              <a:t>Incremental</a:t>
            </a:r>
            <a:r>
              <a:rPr lang="sr-Latn-RS" b="1" dirty="0">
                <a:solidFill>
                  <a:schemeClr val="bg1"/>
                </a:solidFill>
              </a:rPr>
              <a:t> </a:t>
            </a:r>
            <a:r>
              <a:rPr lang="sr-Latn-RS" b="1" dirty="0" err="1">
                <a:solidFill>
                  <a:schemeClr val="bg1"/>
                </a:solidFill>
              </a:rPr>
              <a:t>Static</a:t>
            </a:r>
            <a:r>
              <a:rPr lang="sr-Latn-RS" b="1" dirty="0">
                <a:solidFill>
                  <a:schemeClr val="bg1"/>
                </a:solidFill>
              </a:rPr>
              <a:t> </a:t>
            </a:r>
            <a:r>
              <a:rPr lang="sr-Latn-RS" b="1" dirty="0" err="1">
                <a:solidFill>
                  <a:schemeClr val="bg1"/>
                </a:solidFill>
              </a:rPr>
              <a:t>Regeneration</a:t>
            </a:r>
            <a:r>
              <a:rPr lang="sr-Latn-RS" b="1" dirty="0">
                <a:solidFill>
                  <a:schemeClr val="bg1"/>
                </a:solidFill>
              </a:rPr>
              <a:t> (ISR)</a:t>
            </a:r>
            <a:r>
              <a:rPr lang="sr-Latn-RS" dirty="0">
                <a:solidFill>
                  <a:schemeClr val="bg1"/>
                </a:solidFill>
              </a:rPr>
              <a:t> za statičke stranice</a:t>
            </a:r>
            <a:endParaRPr lang="sr-Latn-RS">
              <a:solidFill>
                <a:schemeClr val="bg1"/>
              </a:solidFill>
            </a:endParaRPr>
          </a:p>
          <a:p>
            <a:pPr marL="285750" indent="-285750">
              <a:buChar char="•"/>
            </a:pPr>
            <a:r>
              <a:rPr lang="sr-Latn-RS" b="1" dirty="0">
                <a:solidFill>
                  <a:schemeClr val="bg1"/>
                </a:solidFill>
              </a:rPr>
              <a:t>Snažna </a:t>
            </a:r>
            <a:r>
              <a:rPr lang="sr-Latn-RS" b="1" dirty="0" err="1">
                <a:solidFill>
                  <a:schemeClr val="bg1"/>
                </a:solidFill>
              </a:rPr>
              <a:t>React</a:t>
            </a:r>
            <a:r>
              <a:rPr lang="sr-Latn-RS" b="1" dirty="0">
                <a:solidFill>
                  <a:schemeClr val="bg1"/>
                </a:solidFill>
              </a:rPr>
              <a:t> integracija</a:t>
            </a:r>
            <a:endParaRPr lang="sr-Latn-RS" dirty="0">
              <a:solidFill>
                <a:schemeClr val="bg1"/>
              </a:solidFill>
            </a:endParaRPr>
          </a:p>
          <a:p>
            <a:pPr algn="l"/>
            <a:endParaRPr lang="sr-Latn-R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694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Screen Recording 2024-11-27 at 21.53.45">
            <a:hlinkClick r:id="" action="ppaction://media"/>
            <a:extLst>
              <a:ext uri="{FF2B5EF4-FFF2-40B4-BE49-F238E27FC236}">
                <a16:creationId xmlns:a16="http://schemas.microsoft.com/office/drawing/2014/main" id="{9AFC281F-ED83-A6CA-DD13-BE0DA9816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1351" y="-706"/>
            <a:ext cx="7564966" cy="51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2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Hvala </a:t>
            </a:r>
            <a:r>
              <a:rPr lang="en" dirty="0" err="1"/>
              <a:t>na</a:t>
            </a:r>
            <a:r>
              <a:rPr lang="en" dirty="0"/>
              <a:t> </a:t>
            </a:r>
            <a:r>
              <a:rPr lang="en" dirty="0" err="1"/>
              <a:t>paznji</a:t>
            </a:r>
            <a:r>
              <a:rPr lang="en" dirty="0"/>
              <a:t> :)</a:t>
            </a:r>
            <a:endParaRPr lang="sr-Latn-RS" dirty="0"/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73F1833-44C5-28B0-A587-286B4779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" y="104429"/>
            <a:ext cx="4163652" cy="578501"/>
          </a:xfrm>
        </p:spPr>
        <p:txBody>
          <a:bodyPr/>
          <a:lstStyle/>
          <a:p>
            <a:r>
              <a:rPr lang="sr-Latn-RS" dirty="0"/>
              <a:t>Kada izabrati NEXTJS?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56B888E2-A520-D1BE-71D9-D8CD2991E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" y="854527"/>
            <a:ext cx="8993447" cy="4196966"/>
          </a:xfrm>
        </p:spPr>
        <p:txBody>
          <a:bodyPr/>
          <a:lstStyle/>
          <a:p>
            <a:r>
              <a:rPr lang="sr-Latn-RS" sz="1200" b="1"/>
              <a:t>SEO Optimizacija:  </a:t>
            </a:r>
            <a:r>
              <a:rPr lang="sr-Latn-RS" sz="1200" dirty="0"/>
              <a:t>Projekti gde je bitno da sadržaj bude lako dostupan pretraživačima, jer Next.js omogućava server-side   </a:t>
            </a:r>
            <a:r>
              <a:rPr lang="sr-Latn-RS" sz="1200" err="1"/>
              <a:t>rendering</a:t>
            </a:r>
            <a:r>
              <a:rPr lang="sr-Latn-RS" sz="1200" dirty="0"/>
              <a:t> (SSR) i </a:t>
            </a:r>
            <a:r>
              <a:rPr lang="sr-Latn-RS" sz="1200" err="1"/>
              <a:t>static</a:t>
            </a:r>
            <a:r>
              <a:rPr lang="sr-Latn-RS" sz="1200" dirty="0"/>
              <a:t> site </a:t>
            </a:r>
            <a:r>
              <a:rPr lang="sr-Latn-RS" sz="1200" err="1"/>
              <a:t>generation</a:t>
            </a:r>
            <a:r>
              <a:rPr lang="sr-Latn-RS" sz="1200" dirty="0"/>
              <a:t> (SSG). Idealno za blogove, portfolio stranice, e-</a:t>
            </a:r>
            <a:r>
              <a:rPr lang="sr-Latn-RS" sz="1200" err="1"/>
              <a:t>commerce</a:t>
            </a:r>
            <a:r>
              <a:rPr lang="sr-Latn-RS" sz="1200" dirty="0"/>
              <a:t> platforme ili informativne sajtove, </a:t>
            </a:r>
            <a:r>
              <a:rPr lang="sr-Latn-RS" sz="1200" err="1"/>
              <a:t>landing</a:t>
            </a:r>
            <a:r>
              <a:rPr lang="sr-Latn-RS" sz="1200" dirty="0"/>
              <a:t> stranice.</a:t>
            </a:r>
            <a:endParaRPr lang="sr-Latn-RS" dirty="0"/>
          </a:p>
          <a:p>
            <a:endParaRPr lang="sr-Latn-RS" sz="1200" dirty="0"/>
          </a:p>
          <a:p>
            <a:r>
              <a:rPr lang="sr-Latn-RS" sz="1200" b="1" dirty="0"/>
              <a:t>Brzina učitavanja stranice: </a:t>
            </a:r>
            <a:r>
              <a:rPr lang="sr-Latn-RS" sz="1200" dirty="0"/>
              <a:t>Next.js generiše HTML unapred ili na serveru, čime omogućava brže učitavanje za korisnike. Pogodan za aplikacije koje imaju globalnu publiku, gde je brzina ključna. Primer: aplikacije za gledanje filmova..</a:t>
            </a:r>
          </a:p>
          <a:p>
            <a:pPr marL="127000" indent="0">
              <a:buNone/>
            </a:pPr>
            <a:endParaRPr lang="sr-Latn-RS" sz="1200" dirty="0"/>
          </a:p>
          <a:p>
            <a:r>
              <a:rPr lang="sr-Latn-RS" sz="1200" b="1" dirty="0"/>
              <a:t>Kombinaciju </a:t>
            </a:r>
            <a:r>
              <a:rPr lang="sr-Latn-RS" sz="1200" b="1" dirty="0" err="1"/>
              <a:t>frontend</a:t>
            </a:r>
            <a:r>
              <a:rPr lang="sr-Latn-RS" sz="1200" b="1" dirty="0"/>
              <a:t>-a i </a:t>
            </a:r>
            <a:r>
              <a:rPr lang="sr-Latn-RS" sz="1200" b="1" dirty="0" err="1"/>
              <a:t>backend</a:t>
            </a:r>
            <a:r>
              <a:rPr lang="sr-Latn-RS" sz="1200" b="1" dirty="0"/>
              <a:t>-a: </a:t>
            </a:r>
            <a:r>
              <a:rPr lang="sr-Latn-RS" sz="1200" dirty="0"/>
              <a:t>Projekti koji zahtevaju lak </a:t>
            </a:r>
            <a:r>
              <a:rPr lang="sr-Latn-RS" sz="1200" dirty="0" err="1"/>
              <a:t>backend</a:t>
            </a:r>
            <a:r>
              <a:rPr lang="sr-Latn-RS" sz="1200" dirty="0"/>
              <a:t> za manipulaciju podacima, poput manjih aplikacija, mogu koristiti API rute ugrađene u Next.js. Primer: aplikacija za zakazivanje.</a:t>
            </a:r>
          </a:p>
          <a:p>
            <a:endParaRPr lang="sr-Latn-RS" sz="1200" dirty="0"/>
          </a:p>
          <a:p>
            <a:r>
              <a:rPr lang="sr-Latn-RS" sz="1200" b="1" dirty="0"/>
              <a:t>Dinamičke rute i kompleksne aplikacije : </a:t>
            </a:r>
            <a:r>
              <a:rPr lang="sr-Latn-RS" sz="1200" dirty="0"/>
              <a:t>Koristan za aplikacije koje imaju puno dinamičkog sadržaja (npr. korisnički profili, proizvodi ili postovi). Primer: </a:t>
            </a:r>
            <a:r>
              <a:rPr lang="sr-Latn-RS" sz="1200" dirty="0" err="1"/>
              <a:t>drustvene</a:t>
            </a:r>
            <a:r>
              <a:rPr lang="sr-Latn-RS" sz="1200" dirty="0"/>
              <a:t> </a:t>
            </a:r>
            <a:r>
              <a:rPr lang="sr-Latn-RS" sz="1200" dirty="0" err="1"/>
              <a:t>mreze</a:t>
            </a:r>
            <a:r>
              <a:rPr lang="sr-Latn-RS" sz="1200" dirty="0"/>
              <a:t>.</a:t>
            </a:r>
          </a:p>
          <a:p>
            <a:endParaRPr lang="sr-Latn-RS" sz="1200" dirty="0"/>
          </a:p>
          <a:p>
            <a:r>
              <a:rPr lang="sr-Latn-RS" sz="1200" b="1" dirty="0"/>
              <a:t>Optimizaciju slika i sadržaja: </a:t>
            </a:r>
            <a:r>
              <a:rPr lang="sr-Latn-RS" sz="1200" dirty="0"/>
              <a:t>Projekti sa mnogo multimedijalnog sadržaja, jer Next.js automatski optimizuje slike i smanjuje veličinu </a:t>
            </a:r>
            <a:r>
              <a:rPr lang="sr-Latn-RS" sz="1200" dirty="0" err="1"/>
              <a:t>JavaScript</a:t>
            </a:r>
            <a:r>
              <a:rPr lang="sr-Latn-RS" sz="1200" dirty="0"/>
              <a:t> koda.</a:t>
            </a:r>
          </a:p>
          <a:p>
            <a:pPr marL="127000" indent="0">
              <a:buNone/>
            </a:pPr>
            <a:endParaRPr lang="sr-Latn-RS" sz="1200" dirty="0"/>
          </a:p>
        </p:txBody>
      </p:sp>
    </p:spTree>
    <p:extLst>
      <p:ext uri="{BB962C8B-B14F-4D97-AF65-F5344CB8AC3E}">
        <p14:creationId xmlns:p14="http://schemas.microsoft.com/office/powerpoint/2010/main" val="269166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19154" y="119609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3540664" y="201301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 err="1"/>
              <a:t>Renderovanje</a:t>
            </a:r>
            <a:endParaRPr lang="sr-Latn-RS" dirty="0" err="1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sr-Latn-RS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19151" y="201301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 err="1"/>
              <a:t>Rutiranje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sr-Latn-RS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473275" y="1130869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671487" y="113086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4309119" y="182246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1053109" y="182246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372;p53">
            <a:extLst>
              <a:ext uri="{FF2B5EF4-FFF2-40B4-BE49-F238E27FC236}">
                <a16:creationId xmlns:a16="http://schemas.microsoft.com/office/drawing/2014/main" id="{0E76172C-A712-BD65-88E9-1E15E4922CCC}"/>
              </a:ext>
            </a:extLst>
          </p:cNvPr>
          <p:cNvSpPr txBox="1">
            <a:spLocks/>
          </p:cNvSpPr>
          <p:nvPr/>
        </p:nvSpPr>
        <p:spPr>
          <a:xfrm>
            <a:off x="1631133" y="255560"/>
            <a:ext cx="5090447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sr-Latn-RS" sz="2400" dirty="0">
                <a:solidFill>
                  <a:srgbClr val="FFC000"/>
                </a:solidFill>
              </a:rPr>
              <a:t>Bitne karakteristike </a:t>
            </a:r>
            <a:r>
              <a:rPr lang="sr-Latn-RS" sz="2400" err="1">
                <a:solidFill>
                  <a:srgbClr val="FFC000"/>
                </a:solidFill>
              </a:rPr>
              <a:t>NextJS</a:t>
            </a:r>
            <a:r>
              <a:rPr lang="sr-Latn-RS" sz="2400" dirty="0">
                <a:solidFill>
                  <a:srgbClr val="FFC000"/>
                </a:solidFill>
              </a:rPr>
              <a:t>-a</a:t>
            </a:r>
          </a:p>
        </p:txBody>
      </p:sp>
      <p:sp>
        <p:nvSpPr>
          <p:cNvPr id="10" name="Okvir za tekst 9">
            <a:extLst>
              <a:ext uri="{FF2B5EF4-FFF2-40B4-BE49-F238E27FC236}">
                <a16:creationId xmlns:a16="http://schemas.microsoft.com/office/drawing/2014/main" id="{ECD0F674-0845-9AF3-A824-AB73D9E03780}"/>
              </a:ext>
            </a:extLst>
          </p:cNvPr>
          <p:cNvSpPr txBox="1"/>
          <p:nvPr/>
        </p:nvSpPr>
        <p:spPr>
          <a:xfrm>
            <a:off x="1035" y="2286738"/>
            <a:ext cx="290024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dirty="0">
                <a:solidFill>
                  <a:schemeClr val="bg1"/>
                </a:solidFill>
              </a:rPr>
              <a:t>Sistem </a:t>
            </a:r>
            <a:r>
              <a:rPr lang="sr-Latn-RS" dirty="0" err="1">
                <a:solidFill>
                  <a:schemeClr val="bg1"/>
                </a:solidFill>
              </a:rPr>
              <a:t>rutiranja</a:t>
            </a:r>
            <a:r>
              <a:rPr lang="sr-Latn-RS" dirty="0">
                <a:solidFill>
                  <a:schemeClr val="bg1"/>
                </a:solidFill>
              </a:rPr>
              <a:t> zasnovan na strukturi fajlova. Podržava </a:t>
            </a:r>
            <a:r>
              <a:rPr lang="sr-Latn-RS" b="1" dirty="0" err="1">
                <a:solidFill>
                  <a:schemeClr val="bg1"/>
                </a:solidFill>
              </a:rPr>
              <a:t>layoute</a:t>
            </a:r>
            <a:r>
              <a:rPr lang="sr-Latn-RS" dirty="0">
                <a:solidFill>
                  <a:schemeClr val="bg1"/>
                </a:solidFill>
              </a:rPr>
              <a:t>, </a:t>
            </a:r>
            <a:r>
              <a:rPr lang="sr-Latn-RS" b="1" dirty="0">
                <a:solidFill>
                  <a:schemeClr val="bg1"/>
                </a:solidFill>
              </a:rPr>
              <a:t>ugnježdeno </a:t>
            </a:r>
            <a:r>
              <a:rPr lang="sr-Latn-RS" b="1" dirty="0" err="1">
                <a:solidFill>
                  <a:schemeClr val="bg1"/>
                </a:solidFill>
              </a:rPr>
              <a:t>rutiranje</a:t>
            </a:r>
            <a:r>
              <a:rPr lang="sr-Latn-RS" dirty="0">
                <a:solidFill>
                  <a:schemeClr val="bg1"/>
                </a:solidFill>
              </a:rPr>
              <a:t>, dinamičke rute, prikaz stanja učitavanja, rukovanje greškama ...</a:t>
            </a:r>
          </a:p>
        </p:txBody>
      </p:sp>
      <p:cxnSp>
        <p:nvCxnSpPr>
          <p:cNvPr id="13" name="Google Shape;187;p40">
            <a:extLst>
              <a:ext uri="{FF2B5EF4-FFF2-40B4-BE49-F238E27FC236}">
                <a16:creationId xmlns:a16="http://schemas.microsoft.com/office/drawing/2014/main" id="{0D6CD09A-EDE7-FE68-5B49-47ECBD65F74D}"/>
              </a:ext>
            </a:extLst>
          </p:cNvPr>
          <p:cNvCxnSpPr>
            <a:cxnSpLocks/>
          </p:cNvCxnSpPr>
          <p:nvPr/>
        </p:nvCxnSpPr>
        <p:spPr>
          <a:xfrm>
            <a:off x="7505171" y="179140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Okvir za tekst 15">
            <a:extLst>
              <a:ext uri="{FF2B5EF4-FFF2-40B4-BE49-F238E27FC236}">
                <a16:creationId xmlns:a16="http://schemas.microsoft.com/office/drawing/2014/main" id="{064C9025-0BF5-AE73-399F-A1F5E6309EA6}"/>
              </a:ext>
            </a:extLst>
          </p:cNvPr>
          <p:cNvSpPr txBox="1"/>
          <p:nvPr/>
        </p:nvSpPr>
        <p:spPr>
          <a:xfrm>
            <a:off x="3072847" y="2277420"/>
            <a:ext cx="290024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dirty="0">
                <a:solidFill>
                  <a:schemeClr val="bg1"/>
                </a:solidFill>
              </a:rPr>
              <a:t>Podrška za </a:t>
            </a:r>
            <a:r>
              <a:rPr lang="sr-Latn-RS" b="1" dirty="0">
                <a:solidFill>
                  <a:schemeClr val="bg1"/>
                </a:solidFill>
              </a:rPr>
              <a:t>renderovanje na klijentskoj i serverskoj strani</a:t>
            </a:r>
            <a:r>
              <a:rPr lang="sr-Latn-RS" dirty="0">
                <a:solidFill>
                  <a:schemeClr val="bg1"/>
                </a:solidFill>
              </a:rPr>
              <a:t> uz kombinaciju </a:t>
            </a:r>
            <a:r>
              <a:rPr lang="sr-Latn-RS" b="1" dirty="0" err="1">
                <a:solidFill>
                  <a:schemeClr val="bg1"/>
                </a:solidFill>
              </a:rPr>
              <a:t>Client</a:t>
            </a:r>
            <a:r>
              <a:rPr lang="sr-Latn-RS" b="1" dirty="0">
                <a:solidFill>
                  <a:schemeClr val="bg1"/>
                </a:solidFill>
              </a:rPr>
              <a:t> i Server </a:t>
            </a:r>
            <a:r>
              <a:rPr lang="sr-Latn-RS" b="1" dirty="0" err="1">
                <a:solidFill>
                  <a:schemeClr val="bg1"/>
                </a:solidFill>
              </a:rPr>
              <a:t>Components</a:t>
            </a:r>
            <a:r>
              <a:rPr lang="sr-Latn-RS" dirty="0">
                <a:solidFill>
                  <a:schemeClr val="bg1"/>
                </a:solidFill>
              </a:rPr>
              <a:t>. </a:t>
            </a:r>
          </a:p>
          <a:p>
            <a:pPr algn="l"/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18" name="Google Shape;181;p40">
            <a:extLst>
              <a:ext uri="{FF2B5EF4-FFF2-40B4-BE49-F238E27FC236}">
                <a16:creationId xmlns:a16="http://schemas.microsoft.com/office/drawing/2014/main" id="{93861ED0-582D-864C-2564-A1D3BFCECAD7}"/>
              </a:ext>
            </a:extLst>
          </p:cNvPr>
          <p:cNvSpPr txBox="1">
            <a:spLocks/>
          </p:cNvSpPr>
          <p:nvPr/>
        </p:nvSpPr>
        <p:spPr>
          <a:xfrm>
            <a:off x="6469809" y="1997694"/>
            <a:ext cx="2265782" cy="557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b="1" dirty="0"/>
              <a:t>Fetch </a:t>
            </a:r>
            <a:r>
              <a:rPr lang="en" b="1" dirty="0" err="1"/>
              <a:t>podataka</a:t>
            </a:r>
          </a:p>
          <a:p>
            <a:endParaRPr lang="sr-Latn-RS"/>
          </a:p>
        </p:txBody>
      </p:sp>
      <p:sp>
        <p:nvSpPr>
          <p:cNvPr id="19" name="Okvir za tekst 18">
            <a:extLst>
              <a:ext uri="{FF2B5EF4-FFF2-40B4-BE49-F238E27FC236}">
                <a16:creationId xmlns:a16="http://schemas.microsoft.com/office/drawing/2014/main" id="{1B9EFFB9-FAB4-58A2-DDAA-F5BB04082584}"/>
              </a:ext>
            </a:extLst>
          </p:cNvPr>
          <p:cNvSpPr txBox="1"/>
          <p:nvPr/>
        </p:nvSpPr>
        <p:spPr>
          <a:xfrm>
            <a:off x="6107387" y="2286737"/>
            <a:ext cx="299031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dirty="0">
                <a:solidFill>
                  <a:schemeClr val="bg1"/>
                </a:solidFill>
              </a:rPr>
              <a:t>Pojednostavljeno </a:t>
            </a:r>
            <a:r>
              <a:rPr lang="sr-Latn-RS" dirty="0" err="1">
                <a:solidFill>
                  <a:schemeClr val="bg1"/>
                </a:solidFill>
              </a:rPr>
              <a:t>fetch-ovanje</a:t>
            </a:r>
            <a:r>
              <a:rPr lang="sr-Latn-RS" dirty="0">
                <a:solidFill>
                  <a:schemeClr val="bg1"/>
                </a:solidFill>
              </a:rPr>
              <a:t> podataka u Server </a:t>
            </a:r>
            <a:r>
              <a:rPr lang="sr-Latn-RS" dirty="0" err="1">
                <a:solidFill>
                  <a:schemeClr val="bg1"/>
                </a:solidFill>
              </a:rPr>
              <a:t>Components</a:t>
            </a:r>
            <a:r>
              <a:rPr lang="sr-Latn-RS" dirty="0">
                <a:solidFill>
                  <a:schemeClr val="bg1"/>
                </a:solidFill>
              </a:rPr>
              <a:t> . </a:t>
            </a:r>
          </a:p>
          <a:p>
            <a:pPr algn="just"/>
            <a:endParaRPr lang="sr-Latn-RS" dirty="0">
              <a:solidFill>
                <a:schemeClr val="bg1"/>
              </a:solidFill>
            </a:endParaRPr>
          </a:p>
          <a:p>
            <a:pPr algn="just"/>
            <a:endParaRPr lang="sr-Latn-RS" dirty="0">
              <a:solidFill>
                <a:schemeClr val="bg1"/>
              </a:solidFill>
            </a:endParaRPr>
          </a:p>
          <a:p>
            <a:pPr algn="l"/>
            <a:endParaRPr lang="sr-Latn-R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19154" y="119609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3540664" y="201301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Optimizacije</a:t>
            </a:r>
            <a:endParaRPr lang="sr-Latn-RS" dirty="0" err="1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sr-Latn-RS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219151" y="201301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 dirty="0" err="1"/>
              <a:t>Stilizovanje</a:t>
            </a:r>
            <a:endParaRPr lang="sr-Latn-RS" dirty="0" err="1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sr-Latn-RS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473275" y="1130869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671487" y="113086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4309119" y="1822468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1053109" y="182246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372;p53">
            <a:extLst>
              <a:ext uri="{FF2B5EF4-FFF2-40B4-BE49-F238E27FC236}">
                <a16:creationId xmlns:a16="http://schemas.microsoft.com/office/drawing/2014/main" id="{0E76172C-A712-BD65-88E9-1E15E4922CCC}"/>
              </a:ext>
            </a:extLst>
          </p:cNvPr>
          <p:cNvSpPr txBox="1">
            <a:spLocks/>
          </p:cNvSpPr>
          <p:nvPr/>
        </p:nvSpPr>
        <p:spPr>
          <a:xfrm>
            <a:off x="1631133" y="255560"/>
            <a:ext cx="5090447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sr-Latn-RS" sz="2400" dirty="0">
                <a:solidFill>
                  <a:srgbClr val="FFC000"/>
                </a:solidFill>
              </a:rPr>
              <a:t>Bitne karakteristike </a:t>
            </a:r>
            <a:r>
              <a:rPr lang="sr-Latn-RS" sz="2400" err="1">
                <a:solidFill>
                  <a:srgbClr val="FFC000"/>
                </a:solidFill>
              </a:rPr>
              <a:t>NextJS</a:t>
            </a:r>
            <a:r>
              <a:rPr lang="sr-Latn-RS" sz="2400" dirty="0">
                <a:solidFill>
                  <a:srgbClr val="FFC000"/>
                </a:solidFill>
              </a:rPr>
              <a:t>-a</a:t>
            </a:r>
          </a:p>
        </p:txBody>
      </p:sp>
      <p:sp>
        <p:nvSpPr>
          <p:cNvPr id="10" name="Okvir za tekst 9">
            <a:extLst>
              <a:ext uri="{FF2B5EF4-FFF2-40B4-BE49-F238E27FC236}">
                <a16:creationId xmlns:a16="http://schemas.microsoft.com/office/drawing/2014/main" id="{ECD0F674-0845-9AF3-A824-AB73D9E03780}"/>
              </a:ext>
            </a:extLst>
          </p:cNvPr>
          <p:cNvSpPr txBox="1"/>
          <p:nvPr/>
        </p:nvSpPr>
        <p:spPr>
          <a:xfrm>
            <a:off x="47625" y="2277420"/>
            <a:ext cx="290024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dirty="0">
                <a:solidFill>
                  <a:schemeClr val="bg1"/>
                </a:solidFill>
              </a:rPr>
              <a:t>Podrška za raznovrsne metode stilizovanja, uključujući </a:t>
            </a:r>
            <a:r>
              <a:rPr lang="sr-Latn-RS" b="1" dirty="0">
                <a:solidFill>
                  <a:schemeClr val="bg1"/>
                </a:solidFill>
              </a:rPr>
              <a:t>CSS Module</a:t>
            </a:r>
            <a:r>
              <a:rPr lang="sr-Latn-RS" dirty="0">
                <a:solidFill>
                  <a:schemeClr val="bg1"/>
                </a:solidFill>
              </a:rPr>
              <a:t>, </a:t>
            </a:r>
            <a:r>
              <a:rPr lang="sr-Latn-RS" b="1" dirty="0" err="1">
                <a:solidFill>
                  <a:schemeClr val="bg1"/>
                </a:solidFill>
              </a:rPr>
              <a:t>Tailwind</a:t>
            </a:r>
            <a:r>
              <a:rPr lang="sr-Latn-RS" b="1" dirty="0">
                <a:solidFill>
                  <a:schemeClr val="bg1"/>
                </a:solidFill>
              </a:rPr>
              <a:t> CSS</a:t>
            </a:r>
            <a:r>
              <a:rPr lang="sr-Latn-RS" dirty="0">
                <a:solidFill>
                  <a:schemeClr val="bg1"/>
                </a:solidFill>
              </a:rPr>
              <a:t> .</a:t>
            </a:r>
          </a:p>
          <a:p>
            <a:pPr algn="just"/>
            <a:endParaRPr lang="sr-Latn-RS" dirty="0">
              <a:solidFill>
                <a:schemeClr val="bg1"/>
              </a:solidFill>
            </a:endParaRPr>
          </a:p>
        </p:txBody>
      </p:sp>
      <p:cxnSp>
        <p:nvCxnSpPr>
          <p:cNvPr id="13" name="Google Shape;187;p40">
            <a:extLst>
              <a:ext uri="{FF2B5EF4-FFF2-40B4-BE49-F238E27FC236}">
                <a16:creationId xmlns:a16="http://schemas.microsoft.com/office/drawing/2014/main" id="{0D6CD09A-EDE7-FE68-5B49-47ECBD65F74D}"/>
              </a:ext>
            </a:extLst>
          </p:cNvPr>
          <p:cNvCxnSpPr>
            <a:cxnSpLocks/>
          </p:cNvCxnSpPr>
          <p:nvPr/>
        </p:nvCxnSpPr>
        <p:spPr>
          <a:xfrm>
            <a:off x="7505171" y="1791407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Okvir za tekst 15">
            <a:extLst>
              <a:ext uri="{FF2B5EF4-FFF2-40B4-BE49-F238E27FC236}">
                <a16:creationId xmlns:a16="http://schemas.microsoft.com/office/drawing/2014/main" id="{064C9025-0BF5-AE73-399F-A1F5E6309EA6}"/>
              </a:ext>
            </a:extLst>
          </p:cNvPr>
          <p:cNvSpPr txBox="1"/>
          <p:nvPr/>
        </p:nvSpPr>
        <p:spPr>
          <a:xfrm>
            <a:off x="3072847" y="2277420"/>
            <a:ext cx="290024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dirty="0">
                <a:solidFill>
                  <a:schemeClr val="bg1"/>
                </a:solidFill>
              </a:rPr>
              <a:t>Napredne optimizacije za slike, fontove i skripte kako bi se poboljšali </a:t>
            </a:r>
            <a:r>
              <a:rPr lang="sr-Latn-RS" b="1" dirty="0" err="1">
                <a:solidFill>
                  <a:schemeClr val="bg1"/>
                </a:solidFill>
              </a:rPr>
              <a:t>Core</a:t>
            </a:r>
            <a:r>
              <a:rPr lang="sr-Latn-RS" b="1" dirty="0">
                <a:solidFill>
                  <a:schemeClr val="bg1"/>
                </a:solidFill>
              </a:rPr>
              <a:t> Web </a:t>
            </a:r>
            <a:r>
              <a:rPr lang="sr-Latn-RS" b="1" dirty="0" err="1">
                <a:solidFill>
                  <a:schemeClr val="bg1"/>
                </a:solidFill>
              </a:rPr>
              <a:t>Vitals</a:t>
            </a:r>
            <a:r>
              <a:rPr lang="sr-Latn-RS" dirty="0">
                <a:solidFill>
                  <a:schemeClr val="bg1"/>
                </a:solidFill>
              </a:rPr>
              <a:t> i korisničko iskustvo.</a:t>
            </a:r>
          </a:p>
          <a:p>
            <a:pPr algn="just"/>
            <a:endParaRPr lang="sr-Latn-RS" dirty="0">
              <a:solidFill>
                <a:schemeClr val="bg1"/>
              </a:solidFill>
            </a:endParaRPr>
          </a:p>
          <a:p>
            <a:pPr algn="l"/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18" name="Google Shape;181;p40">
            <a:extLst>
              <a:ext uri="{FF2B5EF4-FFF2-40B4-BE49-F238E27FC236}">
                <a16:creationId xmlns:a16="http://schemas.microsoft.com/office/drawing/2014/main" id="{93861ED0-582D-864C-2564-A1D3BFCECAD7}"/>
              </a:ext>
            </a:extLst>
          </p:cNvPr>
          <p:cNvSpPr txBox="1">
            <a:spLocks/>
          </p:cNvSpPr>
          <p:nvPr/>
        </p:nvSpPr>
        <p:spPr>
          <a:xfrm>
            <a:off x="6469809" y="1997694"/>
            <a:ext cx="2265782" cy="557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TypeScript</a:t>
            </a:r>
            <a:endParaRPr lang="sr-Latn-RS" dirty="0"/>
          </a:p>
          <a:p>
            <a:endParaRPr lang="sr-Latn-RS"/>
          </a:p>
        </p:txBody>
      </p:sp>
      <p:sp>
        <p:nvSpPr>
          <p:cNvPr id="19" name="Okvir za tekst 18">
            <a:extLst>
              <a:ext uri="{FF2B5EF4-FFF2-40B4-BE49-F238E27FC236}">
                <a16:creationId xmlns:a16="http://schemas.microsoft.com/office/drawing/2014/main" id="{1B9EFFB9-FAB4-58A2-DDAA-F5BB04082584}"/>
              </a:ext>
            </a:extLst>
          </p:cNvPr>
          <p:cNvSpPr txBox="1"/>
          <p:nvPr/>
        </p:nvSpPr>
        <p:spPr>
          <a:xfrm>
            <a:off x="6060797" y="2277419"/>
            <a:ext cx="2990316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dirty="0">
                <a:solidFill>
                  <a:schemeClr val="bg1"/>
                </a:solidFill>
              </a:rPr>
              <a:t>Poboljšana podrška za </a:t>
            </a:r>
            <a:r>
              <a:rPr lang="sr-Latn-RS" b="1" dirty="0" err="1">
                <a:solidFill>
                  <a:schemeClr val="bg1"/>
                </a:solidFill>
              </a:rPr>
              <a:t>TypeScript</a:t>
            </a:r>
            <a:r>
              <a:rPr lang="sr-Latn-RS" dirty="0">
                <a:solidFill>
                  <a:schemeClr val="bg1"/>
                </a:solidFill>
              </a:rPr>
              <a:t>, uključujući bolje provere tipova, bržu kompilaciju i prilagođeni </a:t>
            </a:r>
            <a:r>
              <a:rPr lang="sr-Latn-RS" dirty="0" err="1">
                <a:solidFill>
                  <a:schemeClr val="bg1"/>
                </a:solidFill>
              </a:rPr>
              <a:t>TypeScript</a:t>
            </a:r>
            <a:r>
              <a:rPr lang="sr-Latn-RS" dirty="0">
                <a:solidFill>
                  <a:schemeClr val="bg1"/>
                </a:solidFill>
              </a:rPr>
              <a:t> </a:t>
            </a:r>
            <a:r>
              <a:rPr lang="sr-Latn-RS" dirty="0" err="1">
                <a:solidFill>
                  <a:schemeClr val="bg1"/>
                </a:solidFill>
              </a:rPr>
              <a:t>plugin</a:t>
            </a:r>
            <a:r>
              <a:rPr lang="sr-Latn-RS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sr-Latn-RS" dirty="0">
              <a:solidFill>
                <a:schemeClr val="bg1"/>
              </a:solidFill>
            </a:endParaRPr>
          </a:p>
          <a:p>
            <a:pPr algn="just"/>
            <a:endParaRPr lang="sr-Latn-RS" dirty="0">
              <a:solidFill>
                <a:schemeClr val="bg1"/>
              </a:solidFill>
            </a:endParaRPr>
          </a:p>
          <a:p>
            <a:pPr algn="l"/>
            <a:endParaRPr lang="sr-Latn-R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98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106077" y="97293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err="1"/>
              <a:t>Rutiranje</a:t>
            </a:r>
            <a:endParaRPr lang="sr-Latn-RS" sz="2400"/>
          </a:p>
        </p:txBody>
      </p:sp>
      <p:sp>
        <p:nvSpPr>
          <p:cNvPr id="4" name="Okvir za tekst 3">
            <a:extLst>
              <a:ext uri="{FF2B5EF4-FFF2-40B4-BE49-F238E27FC236}">
                <a16:creationId xmlns:a16="http://schemas.microsoft.com/office/drawing/2014/main" id="{BE673F85-5A1A-344F-377E-B98CB4A899F1}"/>
              </a:ext>
            </a:extLst>
          </p:cNvPr>
          <p:cNvSpPr txBox="1"/>
          <p:nvPr/>
        </p:nvSpPr>
        <p:spPr>
          <a:xfrm>
            <a:off x="141987" y="621195"/>
            <a:ext cx="88582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Latn-RS" dirty="0">
                <a:solidFill>
                  <a:schemeClr val="bg1"/>
                </a:solidFill>
              </a:rPr>
              <a:t>Next.js koristi file-</a:t>
            </a:r>
            <a:r>
              <a:rPr lang="sr-Latn-RS" dirty="0" err="1">
                <a:solidFill>
                  <a:schemeClr val="bg1"/>
                </a:solidFill>
              </a:rPr>
              <a:t>based</a:t>
            </a:r>
            <a:r>
              <a:rPr lang="sr-Latn-RS" dirty="0">
                <a:solidFill>
                  <a:schemeClr val="bg1"/>
                </a:solidFill>
              </a:rPr>
              <a:t> </a:t>
            </a:r>
            <a:r>
              <a:rPr lang="sr-Latn-RS" dirty="0" err="1">
                <a:solidFill>
                  <a:schemeClr val="bg1"/>
                </a:solidFill>
              </a:rPr>
              <a:t>rutiranje</a:t>
            </a:r>
            <a:r>
              <a:rPr lang="sr-Latn-RS" dirty="0">
                <a:solidFill>
                  <a:schemeClr val="bg1"/>
                </a:solidFill>
              </a:rPr>
              <a:t>, što znači da se rute automatski generišu na osnovu strukture foldera unutar direktorijuma </a:t>
            </a:r>
            <a:r>
              <a:rPr lang="sr-Latn-RS" dirty="0" err="1">
                <a:solidFill>
                  <a:schemeClr val="bg1"/>
                </a:solidFill>
                <a:latin typeface="Consolas"/>
              </a:rPr>
              <a:t>app</a:t>
            </a:r>
            <a:r>
              <a:rPr lang="sr-Latn-RS" dirty="0">
                <a:solidFill>
                  <a:schemeClr val="bg1"/>
                </a:solidFill>
              </a:rPr>
              <a:t>. Ovaj sistem eliminiše potrebu za ručnim definisanjem ruta, jer svaki folder u </a:t>
            </a:r>
            <a:r>
              <a:rPr lang="sr-Latn-RS" dirty="0" err="1">
                <a:solidFill>
                  <a:schemeClr val="bg1"/>
                </a:solidFill>
                <a:latin typeface="Consolas"/>
              </a:rPr>
              <a:t>app</a:t>
            </a:r>
            <a:r>
              <a:rPr lang="sr-Latn-RS" dirty="0">
                <a:solidFill>
                  <a:schemeClr val="bg1"/>
                </a:solidFill>
              </a:rPr>
              <a:t> direktorijumu automatski postaje dostupan kao ruta aplikacije.</a:t>
            </a:r>
          </a:p>
        </p:txBody>
      </p:sp>
      <p:pic>
        <p:nvPicPr>
          <p:cNvPr id="2" name="Slika 1" descr="Slika na kojoj se nalazi tekst, snimak ekrana, dizajn&#10;&#10;Opis je automatski generisan">
            <a:extLst>
              <a:ext uri="{FF2B5EF4-FFF2-40B4-BE49-F238E27FC236}">
                <a16:creationId xmlns:a16="http://schemas.microsoft.com/office/drawing/2014/main" id="{47176F50-6432-DB8F-178E-F884050FF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26" t="5745" r="15520" b="2950"/>
          <a:stretch/>
        </p:blipFill>
        <p:spPr>
          <a:xfrm>
            <a:off x="142875" y="1862772"/>
            <a:ext cx="3102878" cy="2247383"/>
          </a:xfrm>
          <a:prstGeom prst="rect">
            <a:avLst/>
          </a:prstGeom>
        </p:spPr>
      </p:pic>
      <p:pic>
        <p:nvPicPr>
          <p:cNvPr id="3" name="Slika 2" descr="Slika na kojoj se nalazi tekst, snimak ekrana, softver&#10;&#10;Opis je automatski generisan">
            <a:extLst>
              <a:ext uri="{FF2B5EF4-FFF2-40B4-BE49-F238E27FC236}">
                <a16:creationId xmlns:a16="http://schemas.microsoft.com/office/drawing/2014/main" id="{192D89F3-FD17-ABE4-C294-CD1413266D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08" r="-207" b="1813"/>
          <a:stretch/>
        </p:blipFill>
        <p:spPr>
          <a:xfrm>
            <a:off x="3348511" y="1566034"/>
            <a:ext cx="3006052" cy="2995968"/>
          </a:xfrm>
          <a:prstGeom prst="rect">
            <a:avLst/>
          </a:prstGeom>
        </p:spPr>
      </p:pic>
      <p:pic>
        <p:nvPicPr>
          <p:cNvPr id="6" name="Slika 5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89E51DE6-B7A4-BB36-E776-49CB1E824A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66" t="1108" r="2123" b="3257"/>
          <a:stretch/>
        </p:blipFill>
        <p:spPr>
          <a:xfrm>
            <a:off x="6535594" y="1566034"/>
            <a:ext cx="2405134" cy="29762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106077" y="97293"/>
            <a:ext cx="5826664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err="1"/>
              <a:t>Rutiranje</a:t>
            </a:r>
            <a:r>
              <a:rPr lang="en" sz="2400" dirty="0"/>
              <a:t>- </a:t>
            </a:r>
            <a:r>
              <a:rPr lang="en" sz="1800" err="1"/>
              <a:t>page.tsx</a:t>
            </a:r>
            <a:r>
              <a:rPr lang="en" sz="1800" dirty="0"/>
              <a:t> </a:t>
            </a:r>
            <a:r>
              <a:rPr lang="en" sz="1800" err="1"/>
              <a:t>i</a:t>
            </a:r>
            <a:r>
              <a:rPr lang="en" sz="1800" dirty="0"/>
              <a:t> </a:t>
            </a:r>
            <a:r>
              <a:rPr lang="en" sz="1800" err="1"/>
              <a:t>dinamičke</a:t>
            </a:r>
            <a:r>
              <a:rPr lang="en" sz="1800" dirty="0"/>
              <a:t> </a:t>
            </a:r>
            <a:r>
              <a:rPr lang="en" sz="1800" err="1"/>
              <a:t>rute</a:t>
            </a:r>
            <a:endParaRPr lang="sr-Latn-RS" sz="1800"/>
          </a:p>
        </p:txBody>
      </p:sp>
      <p:pic>
        <p:nvPicPr>
          <p:cNvPr id="8" name="Screen Recording 2024-11-26 at 20.57.31">
            <a:hlinkClick r:id="" action="ppaction://media"/>
            <a:extLst>
              <a:ext uri="{FF2B5EF4-FFF2-40B4-BE49-F238E27FC236}">
                <a16:creationId xmlns:a16="http://schemas.microsoft.com/office/drawing/2014/main" id="{554F59BC-389B-3503-0374-B3BD67E2D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32678" y="902154"/>
            <a:ext cx="4757965" cy="3339193"/>
          </a:xfrm>
          <a:prstGeom prst="rect">
            <a:avLst/>
          </a:prstGeom>
        </p:spPr>
      </p:pic>
      <p:pic>
        <p:nvPicPr>
          <p:cNvPr id="9" name="Slika 8" descr="Slika na kojoj se nalazi tekst, snimak ekrana, softver, Font&#10;&#10;Opis je automatski generisan">
            <a:extLst>
              <a:ext uri="{FF2B5EF4-FFF2-40B4-BE49-F238E27FC236}">
                <a16:creationId xmlns:a16="http://schemas.microsoft.com/office/drawing/2014/main" id="{CCF74F3E-6048-634E-9114-E7166359F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89" y="902834"/>
            <a:ext cx="3493389" cy="30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1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106077" y="97293"/>
            <a:ext cx="534361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 err="1"/>
              <a:t>Rutiranje</a:t>
            </a:r>
            <a:r>
              <a:rPr lang="en" sz="2400" dirty="0"/>
              <a:t> - </a:t>
            </a:r>
            <a:r>
              <a:rPr lang="en" sz="1800" dirty="0" err="1"/>
              <a:t>dinamičke</a:t>
            </a:r>
            <a:r>
              <a:rPr lang="en" sz="1800" dirty="0"/>
              <a:t> </a:t>
            </a:r>
            <a:r>
              <a:rPr lang="en" sz="1800" dirty="0" err="1"/>
              <a:t>rute</a:t>
            </a:r>
            <a:r>
              <a:rPr lang="en" sz="1800" dirty="0"/>
              <a:t> </a:t>
            </a:r>
            <a:r>
              <a:rPr lang="en" sz="1800" dirty="0" err="1"/>
              <a:t>i</a:t>
            </a:r>
            <a:r>
              <a:rPr lang="en" sz="1800" dirty="0"/>
              <a:t> not-found.js</a:t>
            </a:r>
            <a:endParaRPr lang="sr-Latn-RS" sz="1800" dirty="0"/>
          </a:p>
        </p:txBody>
      </p:sp>
      <p:pic>
        <p:nvPicPr>
          <p:cNvPr id="5" name="Slika 4" descr="Slika na kojoj se nalazi tekst, snimak ekrana, Font, broj&#10;&#10;Opis je automatski generisan">
            <a:extLst>
              <a:ext uri="{FF2B5EF4-FFF2-40B4-BE49-F238E27FC236}">
                <a16:creationId xmlns:a16="http://schemas.microsoft.com/office/drawing/2014/main" id="{9F69C91E-5145-E9D3-51EF-C1BD4CBF18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842" b="-210"/>
          <a:stretch/>
        </p:blipFill>
        <p:spPr>
          <a:xfrm>
            <a:off x="142876" y="1579886"/>
            <a:ext cx="1578431" cy="1140086"/>
          </a:xfrm>
          <a:prstGeom prst="rect">
            <a:avLst/>
          </a:prstGeom>
        </p:spPr>
      </p:pic>
      <p:pic>
        <p:nvPicPr>
          <p:cNvPr id="7" name="Slika 6" descr="Slika na kojoj se nalazi tekst, snimak ekrana, softver, ekran&#10;&#10;Opis je automatski generisan">
            <a:extLst>
              <a:ext uri="{FF2B5EF4-FFF2-40B4-BE49-F238E27FC236}">
                <a16:creationId xmlns:a16="http://schemas.microsoft.com/office/drawing/2014/main" id="{991A5B00-D0F9-E801-07D0-E63C8D9F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673" y="657905"/>
            <a:ext cx="3466965" cy="3926340"/>
          </a:xfrm>
          <a:prstGeom prst="rect">
            <a:avLst/>
          </a:prstGeom>
        </p:spPr>
      </p:pic>
      <p:pic>
        <p:nvPicPr>
          <p:cNvPr id="8" name="Slika 7" descr="Slika na kojoj se nalazi tekst, snimak ekrana, softver, ekran&#10;&#10;Opis je automatski generisan">
            <a:extLst>
              <a:ext uri="{FF2B5EF4-FFF2-40B4-BE49-F238E27FC236}">
                <a16:creationId xmlns:a16="http://schemas.microsoft.com/office/drawing/2014/main" id="{ACC5E24A-1DEC-F79D-3A46-B58D5E1A6E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322" b="18192"/>
          <a:stretch/>
        </p:blipFill>
        <p:spPr>
          <a:xfrm>
            <a:off x="1853698" y="953859"/>
            <a:ext cx="3478489" cy="25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7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106077" y="97293"/>
            <a:ext cx="534361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 dirty="0" err="1"/>
              <a:t>Rutiranje</a:t>
            </a:r>
            <a:r>
              <a:rPr lang="en" sz="2400" dirty="0"/>
              <a:t> - </a:t>
            </a:r>
            <a:r>
              <a:rPr lang="en" sz="1800" dirty="0" err="1"/>
              <a:t>dinamičke</a:t>
            </a:r>
            <a:r>
              <a:rPr lang="en" sz="1800" dirty="0"/>
              <a:t> </a:t>
            </a:r>
            <a:r>
              <a:rPr lang="en" sz="1800" dirty="0" err="1"/>
              <a:t>rute</a:t>
            </a:r>
            <a:r>
              <a:rPr lang="en" sz="1800" dirty="0"/>
              <a:t> </a:t>
            </a:r>
            <a:r>
              <a:rPr lang="en" sz="1800" dirty="0" err="1"/>
              <a:t>i</a:t>
            </a:r>
            <a:r>
              <a:rPr lang="en" sz="1800" dirty="0"/>
              <a:t> not-found.js</a:t>
            </a:r>
            <a:endParaRPr lang="sr-Latn-RS" sz="1800" dirty="0"/>
          </a:p>
        </p:txBody>
      </p:sp>
      <p:pic>
        <p:nvPicPr>
          <p:cNvPr id="2" name="Screen Recording 2024-11-26 at 21.27.11">
            <a:hlinkClick r:id="" action="ppaction://media"/>
            <a:extLst>
              <a:ext uri="{FF2B5EF4-FFF2-40B4-BE49-F238E27FC236}">
                <a16:creationId xmlns:a16="http://schemas.microsoft.com/office/drawing/2014/main" id="{AF59D3B8-4EC7-E48F-1ACC-D8C408FA9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459" y="779689"/>
            <a:ext cx="64912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7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Projekcija na ekranu (16:9)</PresentationFormat>
  <Slides>22</Slides>
  <Notes>21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Naslovi slajdova</vt:lpstr>
      </vt:variant>
      <vt:variant>
        <vt:i4>22</vt:i4>
      </vt:variant>
    </vt:vector>
  </HeadingPairs>
  <TitlesOfParts>
    <vt:vector size="24" baseType="lpstr">
      <vt:lpstr>Futuristic Background by Slidesgo</vt:lpstr>
      <vt:lpstr>Slidesgo Final Pages</vt:lpstr>
      <vt:lpstr>NextJS</vt:lpstr>
      <vt:lpstr>React framework za kreiranje full-stack aplikacija.</vt:lpstr>
      <vt:lpstr>Kada izabrati NEXTJS?</vt:lpstr>
      <vt:lpstr>01</vt:lpstr>
      <vt:lpstr>04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Renderovanje</vt:lpstr>
      <vt:lpstr>CSR</vt:lpstr>
      <vt:lpstr>SSR</vt:lpstr>
      <vt:lpstr>CSR vs SSR</vt:lpstr>
      <vt:lpstr>PowerPoint prezentacija</vt:lpstr>
      <vt:lpstr>Stilizovanje</vt:lpstr>
      <vt:lpstr>Fetch podataka</vt:lpstr>
      <vt:lpstr>PowerPoint prezentacija</vt:lpstr>
      <vt:lpstr>PowerPoint prezentacija</vt:lpstr>
      <vt:lpstr>Mane:</vt:lpstr>
      <vt:lpstr>PowerPoint prezentacija</vt:lpstr>
      <vt:lpstr>Hvala na paznji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677</cp:revision>
  <dcterms:modified xsi:type="dcterms:W3CDTF">2024-11-30T14:02:16Z</dcterms:modified>
</cp:coreProperties>
</file>